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50"/>
  </p:notesMasterIdLst>
  <p:handoutMasterIdLst>
    <p:handoutMasterId r:id="rId51"/>
  </p:handoutMasterIdLst>
  <p:sldIdLst>
    <p:sldId id="256" r:id="rId5"/>
    <p:sldId id="711" r:id="rId6"/>
    <p:sldId id="712" r:id="rId7"/>
    <p:sldId id="715" r:id="rId8"/>
    <p:sldId id="716" r:id="rId9"/>
    <p:sldId id="772" r:id="rId10"/>
    <p:sldId id="767" r:id="rId11"/>
    <p:sldId id="766" r:id="rId12"/>
    <p:sldId id="773" r:id="rId13"/>
    <p:sldId id="775" r:id="rId14"/>
    <p:sldId id="776" r:id="rId15"/>
    <p:sldId id="777" r:id="rId16"/>
    <p:sldId id="778" r:id="rId17"/>
    <p:sldId id="779" r:id="rId18"/>
    <p:sldId id="780" r:id="rId19"/>
    <p:sldId id="768" r:id="rId20"/>
    <p:sldId id="781" r:id="rId21"/>
    <p:sldId id="782" r:id="rId22"/>
    <p:sldId id="783" r:id="rId23"/>
    <p:sldId id="784" r:id="rId24"/>
    <p:sldId id="785" r:id="rId25"/>
    <p:sldId id="769" r:id="rId26"/>
    <p:sldId id="787" r:id="rId27"/>
    <p:sldId id="788" r:id="rId28"/>
    <p:sldId id="770" r:id="rId29"/>
    <p:sldId id="789" r:id="rId30"/>
    <p:sldId id="790" r:id="rId31"/>
    <p:sldId id="771" r:id="rId32"/>
    <p:sldId id="793" r:id="rId33"/>
    <p:sldId id="792" r:id="rId34"/>
    <p:sldId id="794" r:id="rId35"/>
    <p:sldId id="795" r:id="rId36"/>
    <p:sldId id="791" r:id="rId37"/>
    <p:sldId id="796" r:id="rId38"/>
    <p:sldId id="797" r:id="rId39"/>
    <p:sldId id="798" r:id="rId40"/>
    <p:sldId id="799" r:id="rId41"/>
    <p:sldId id="800" r:id="rId42"/>
    <p:sldId id="801" r:id="rId43"/>
    <p:sldId id="802" r:id="rId44"/>
    <p:sldId id="803" r:id="rId45"/>
    <p:sldId id="804" r:id="rId46"/>
    <p:sldId id="805" r:id="rId47"/>
    <p:sldId id="806" r:id="rId48"/>
    <p:sldId id="807" r:id="rId49"/>
  </p:sldIdLst>
  <p:sldSz cx="9144000" cy="6858000" type="screen4x3"/>
  <p:notesSz cx="9928225" cy="6797675"/>
  <p:custDataLst>
    <p:tags r:id="rId52"/>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 id="2" name="HP-PC" initials="H" lastIdx="3" clrIdx="1">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CFD2"/>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94" autoAdjust="0"/>
    <p:restoredTop sz="94646" autoAdjust="0"/>
  </p:normalViewPr>
  <p:slideViewPr>
    <p:cSldViewPr>
      <p:cViewPr varScale="1">
        <p:scale>
          <a:sx n="74" d="100"/>
          <a:sy n="74" d="100"/>
        </p:scale>
        <p:origin x="1590"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commentAuthors" Target="commen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13/07/2017</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7/13/2017</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10</a:t>
            </a:fld>
            <a:endParaRPr lang="en-GB" dirty="0">
              <a:solidFill>
                <a:prstClr val="black"/>
              </a:solidFill>
            </a:endParaRPr>
          </a:p>
        </p:txBody>
      </p:sp>
    </p:spTree>
    <p:extLst>
      <p:ext uri="{BB962C8B-B14F-4D97-AF65-F5344CB8AC3E}">
        <p14:creationId xmlns:p14="http://schemas.microsoft.com/office/powerpoint/2010/main" val="11703916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11</a:t>
            </a:fld>
            <a:endParaRPr lang="en-GB" dirty="0">
              <a:solidFill>
                <a:prstClr val="black"/>
              </a:solidFill>
            </a:endParaRPr>
          </a:p>
        </p:txBody>
      </p:sp>
    </p:spTree>
    <p:extLst>
      <p:ext uri="{BB962C8B-B14F-4D97-AF65-F5344CB8AC3E}">
        <p14:creationId xmlns:p14="http://schemas.microsoft.com/office/powerpoint/2010/main" val="1458677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12</a:t>
            </a:fld>
            <a:endParaRPr lang="en-GB" dirty="0">
              <a:solidFill>
                <a:prstClr val="black"/>
              </a:solidFill>
            </a:endParaRPr>
          </a:p>
        </p:txBody>
      </p:sp>
    </p:spTree>
    <p:extLst>
      <p:ext uri="{BB962C8B-B14F-4D97-AF65-F5344CB8AC3E}">
        <p14:creationId xmlns:p14="http://schemas.microsoft.com/office/powerpoint/2010/main" val="8093130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13</a:t>
            </a:fld>
            <a:endParaRPr lang="en-GB" dirty="0">
              <a:solidFill>
                <a:prstClr val="black"/>
              </a:solidFill>
            </a:endParaRPr>
          </a:p>
        </p:txBody>
      </p:sp>
    </p:spTree>
    <p:extLst>
      <p:ext uri="{BB962C8B-B14F-4D97-AF65-F5344CB8AC3E}">
        <p14:creationId xmlns:p14="http://schemas.microsoft.com/office/powerpoint/2010/main" val="31953477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14</a:t>
            </a:fld>
            <a:endParaRPr lang="en-GB" dirty="0">
              <a:solidFill>
                <a:prstClr val="black"/>
              </a:solidFill>
            </a:endParaRPr>
          </a:p>
        </p:txBody>
      </p:sp>
    </p:spTree>
    <p:extLst>
      <p:ext uri="{BB962C8B-B14F-4D97-AF65-F5344CB8AC3E}">
        <p14:creationId xmlns:p14="http://schemas.microsoft.com/office/powerpoint/2010/main" val="38335793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solidFill>
                  <a:prstClr val="black"/>
                </a:solidFill>
              </a:rPr>
              <a:pPr fontAlgn="base">
                <a:spcBef>
                  <a:spcPct val="0"/>
                </a:spcBef>
                <a:spcAft>
                  <a:spcPct val="0"/>
                </a:spcAft>
              </a:pPr>
              <a:t>15</a:t>
            </a:fld>
            <a:endParaRPr lang="en-GB" dirty="0">
              <a:solidFill>
                <a:prstClr val="black"/>
              </a:solidFill>
            </a:endParaRPr>
          </a:p>
        </p:txBody>
      </p:sp>
    </p:spTree>
    <p:extLst>
      <p:ext uri="{BB962C8B-B14F-4D97-AF65-F5344CB8AC3E}">
        <p14:creationId xmlns:p14="http://schemas.microsoft.com/office/powerpoint/2010/main" val="3812970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8171715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23784879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3636150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798970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3906149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40345025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332145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0255185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2692645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1779939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7810208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42218935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9187597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972872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5639234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0064046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4385558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8760524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8956376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5813308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5372961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5033389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31350008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25441593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5246580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28899802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0424886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5467023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40652272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702208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198096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585413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5396256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13494936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8.xml"/><Relationship Id="rId7" Type="http://schemas.openxmlformats.org/officeDocument/2006/relationships/slide" Target="../slides/slide25.xml"/><Relationship Id="rId2"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22.xml"/><Relationship Id="rId4" Type="http://schemas.openxmlformats.org/officeDocument/2006/relationships/slide" Target="../slides/slide16.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www.google.co.uk/url?sa=i&amp;rct=j&amp;q=ocr+nationals+in+ict+level+02+logo&amp;source=images&amp;cd=&amp;docid=V5m_yCYP-aE2_M&amp;tbnid=DTQOd6LrYrDCGM:&amp;ved=0CAUQjRw&amp;url=http://decv.co.uk/courses/test/&amp;ei=zegkUtL5EcaR0AX1yoCoCA&amp;bvm=bv.51495398,d.d2k&amp;psig=AFQjCNE5H51wUL1lgYhDZQ2VHp_BrKAYtA&amp;ust=1378236999184474" TargetMode="External"/><Relationship Id="rId2" Type="http://schemas.openxmlformats.org/officeDocument/2006/relationships/slide" Target="../slides/slide6.xml"/><Relationship Id="rId1" Type="http://schemas.openxmlformats.org/officeDocument/2006/relationships/slideMaster" Target="../slideMasters/slideMaster1.xml"/><Relationship Id="rId4" Type="http://schemas.openxmlformats.org/officeDocument/2006/relationships/image" Target="../media/image2.gi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7812360" y="620688"/>
            <a:ext cx="1080120"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50" b="1" dirty="0" smtClean="0">
                <a:latin typeface="Arial" panose="020B0604020202020204" pitchFamily="34" charset="0"/>
                <a:cs typeface="Arial" panose="020B0604020202020204" pitchFamily="34" charset="0"/>
              </a:rPr>
              <a:t>Exam Questions</a:t>
            </a:r>
            <a:endParaRPr lang="en-GB" sz="95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217476" y="620688"/>
            <a:ext cx="176416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50" b="1" dirty="0" smtClean="0">
                <a:latin typeface="Arial" panose="020B0604020202020204" pitchFamily="34" charset="0"/>
                <a:cs typeface="Arial" panose="020B0604020202020204" pitchFamily="34" charset="0"/>
              </a:rPr>
              <a:t>5.1 - Resource Management</a:t>
            </a:r>
            <a:endParaRPr lang="en-GB" sz="950" b="1" dirty="0">
              <a:latin typeface="Arial" panose="020B0604020202020204" pitchFamily="34" charset="0"/>
              <a:cs typeface="Arial" panose="020B0604020202020204" pitchFamily="34" charset="0"/>
            </a:endParaRPr>
          </a:p>
        </p:txBody>
      </p:sp>
      <p:sp>
        <p:nvSpPr>
          <p:cNvPr id="37" name="Round Same Side Corner Rectangle 36">
            <a:hlinkClick r:id="rId4" action="ppaction://hlinksldjump"/>
          </p:cNvPr>
          <p:cNvSpPr/>
          <p:nvPr userDrawn="1"/>
        </p:nvSpPr>
        <p:spPr>
          <a:xfrm>
            <a:off x="2027957" y="620688"/>
            <a:ext cx="94614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50" b="1" dirty="0" smtClean="0">
                <a:latin typeface="Arial" panose="020B0604020202020204" pitchFamily="34" charset="0"/>
                <a:cs typeface="Arial" panose="020B0604020202020204" pitchFamily="34" charset="0"/>
              </a:rPr>
              <a:t>5.2 – PM Tools</a:t>
            </a:r>
            <a:endParaRPr lang="en-GB" sz="950" b="1" dirty="0">
              <a:latin typeface="Arial" panose="020B0604020202020204" pitchFamily="34" charset="0"/>
              <a:cs typeface="Arial" panose="020B0604020202020204" pitchFamily="34" charset="0"/>
            </a:endParaRPr>
          </a:p>
        </p:txBody>
      </p:sp>
      <p:sp>
        <p:nvSpPr>
          <p:cNvPr id="10" name="Round Same Side Corner Rectangle 9">
            <a:hlinkClick r:id="rId5" action="ppaction://hlinksldjump"/>
          </p:cNvPr>
          <p:cNvSpPr/>
          <p:nvPr userDrawn="1"/>
        </p:nvSpPr>
        <p:spPr>
          <a:xfrm>
            <a:off x="3020415" y="620688"/>
            <a:ext cx="104288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50" b="1" dirty="0" smtClean="0">
                <a:latin typeface="Arial" panose="020B0604020202020204" pitchFamily="34" charset="0"/>
                <a:cs typeface="Arial" panose="020B0604020202020204" pitchFamily="34" charset="0"/>
              </a:rPr>
              <a:t>5.3</a:t>
            </a:r>
            <a:r>
              <a:rPr lang="en-GB" sz="950" b="1" baseline="0" dirty="0" smtClean="0">
                <a:latin typeface="Arial" panose="020B0604020202020204" pitchFamily="34" charset="0"/>
                <a:cs typeface="Arial" panose="020B0604020202020204" pitchFamily="34" charset="0"/>
              </a:rPr>
              <a:t> – Using CPA</a:t>
            </a:r>
            <a:endParaRPr lang="en-GB" sz="950" b="1" dirty="0">
              <a:latin typeface="Arial" panose="020B0604020202020204" pitchFamily="34" charset="0"/>
              <a:cs typeface="Arial" panose="020B0604020202020204" pitchFamily="34" charset="0"/>
            </a:endParaRPr>
          </a:p>
        </p:txBody>
      </p:sp>
      <p:sp>
        <p:nvSpPr>
          <p:cNvPr id="9" name="Round Same Side Corner Rectangle 8">
            <a:hlinkClick r:id="rId6" action="ppaction://hlinksldjump"/>
          </p:cNvPr>
          <p:cNvSpPr/>
          <p:nvPr userDrawn="1"/>
        </p:nvSpPr>
        <p:spPr>
          <a:xfrm>
            <a:off x="5819899" y="620688"/>
            <a:ext cx="194614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50" b="1" dirty="0" smtClean="0">
                <a:latin typeface="Arial" panose="020B0604020202020204" pitchFamily="34" charset="0"/>
                <a:cs typeface="Arial" panose="020B0604020202020204" pitchFamily="34" charset="0"/>
              </a:rPr>
              <a:t>5.5</a:t>
            </a:r>
            <a:r>
              <a:rPr lang="en-GB" sz="950" b="1" baseline="0" dirty="0" smtClean="0">
                <a:latin typeface="Arial" panose="020B0604020202020204" pitchFamily="34" charset="0"/>
                <a:cs typeface="Arial" panose="020B0604020202020204" pitchFamily="34" charset="0"/>
              </a:rPr>
              <a:t> – Contingency Management</a:t>
            </a:r>
            <a:endParaRPr lang="en-GB" sz="95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16" name="Round Same Side Corner Rectangle 15">
            <a:hlinkClick r:id="rId7" action="ppaction://hlinksldjump"/>
          </p:cNvPr>
          <p:cNvSpPr/>
          <p:nvPr userDrawn="1"/>
        </p:nvSpPr>
        <p:spPr>
          <a:xfrm>
            <a:off x="4109615" y="620688"/>
            <a:ext cx="166396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50" b="1" dirty="0" smtClean="0">
                <a:latin typeface="Arial" panose="020B0604020202020204" pitchFamily="34" charset="0"/>
                <a:cs typeface="Arial" panose="020B0604020202020204" pitchFamily="34" charset="0"/>
              </a:rPr>
              <a:t>5.4 – Change Management</a:t>
            </a:r>
            <a:endParaRPr lang="en-GB" sz="95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LO1 8-14">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 action="ppaction://noaction"/>
          </p:cNvPr>
          <p:cNvSpPr/>
          <p:nvPr/>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5" name="Round Same Side Corner Rectangle 4">
            <a:hlinkClick r:id="rId2" action="ppaction://hlinksldjump"/>
          </p:cNvPr>
          <p:cNvSpPr/>
          <p:nvPr/>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8" name="Round Same Side Corner Rectangle 7">
            <a:hlinkClick r:id="" action="ppaction://noaction"/>
          </p:cNvPr>
          <p:cNvSpPr/>
          <p:nvPr/>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7" name="Round Same Side Corner Rectangle 6">
            <a:hlinkClick r:id="" action="ppaction://noaction"/>
          </p:cNvPr>
          <p:cNvSpPr/>
          <p:nvPr/>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10" name="Round Same Side Corner Rectangle 9">
            <a:hlinkClick r:id="" action="ppaction://noaction"/>
          </p:cNvPr>
          <p:cNvSpPr/>
          <p:nvPr/>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11" name="Round Same Side Corner Rectangle 10">
            <a:hlinkClick r:id="" action="ppaction://noaction"/>
          </p:cNvPr>
          <p:cNvSpPr/>
          <p:nvPr/>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12" name="Round Same Side Corner Rectangle 11">
            <a:hlinkClick r:id="" action="ppaction://noaction"/>
          </p:cNvPr>
          <p:cNvSpPr/>
          <p:nvPr/>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16" name="Round Same Side Corner Rectangle 15">
            <a:hlinkClick r:id="" action="ppaction://noaction"/>
          </p:cNvPr>
          <p:cNvSpPr/>
          <p:nvPr/>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17" name="Round Same Side Corner Rectangle 16">
            <a:hlinkClick r:id="" action="ppaction://noaction"/>
          </p:cNvPr>
          <p:cNvSpPr/>
          <p:nvPr/>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0" name="Round Same Side Corner Rectangle 19">
            <a:hlinkClick r:id="" action="ppaction://noaction"/>
          </p:cNvPr>
          <p:cNvSpPr/>
          <p:nvPr/>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14" name="Picture 7" descr="http://decv.co.uk/wp-content/uploads/2013/02/OCR-Logo-300x139.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
        <p:nvSpPr>
          <p:cNvPr id="15" name="Round Same Side Corner Rectangle 14">
            <a:hlinkClick r:id="" action="ppaction://noaction"/>
          </p:cNvPr>
          <p:cNvSpPr/>
          <p:nvPr userDrawn="1"/>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18" name="Round Same Side Corner Rectangle 17">
            <a:hlinkClick r:id="rId2" action="ppaction://hlinksldjump"/>
          </p:cNvPr>
          <p:cNvSpPr/>
          <p:nvPr userDrawn="1"/>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19" name="Round Same Side Corner Rectangle 18">
            <a:hlinkClick r:id="" action="ppaction://noaction"/>
          </p:cNvPr>
          <p:cNvSpPr/>
          <p:nvPr userDrawn="1"/>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21" name="Round Same Side Corner Rectangle 20">
            <a:hlinkClick r:id="" action="ppaction://noaction"/>
          </p:cNvPr>
          <p:cNvSpPr/>
          <p:nvPr userDrawn="1"/>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22" name="Round Same Side Corner Rectangle 21">
            <a:hlinkClick r:id="" action="ppaction://noaction"/>
          </p:cNvPr>
          <p:cNvSpPr/>
          <p:nvPr userDrawn="1"/>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23" name="Round Same Side Corner Rectangle 22">
            <a:hlinkClick r:id="" action="ppaction://noaction"/>
          </p:cNvPr>
          <p:cNvSpPr/>
          <p:nvPr userDrawn="1"/>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24" name="Round Same Side Corner Rectangle 23">
            <a:hlinkClick r:id="" action="ppaction://noaction"/>
          </p:cNvPr>
          <p:cNvSpPr/>
          <p:nvPr userDrawn="1"/>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25" name="Round Same Side Corner Rectangle 24">
            <a:hlinkClick r:id="" action="ppaction://noaction"/>
          </p:cNvPr>
          <p:cNvSpPr/>
          <p:nvPr userDrawn="1"/>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26" name="Round Same Side Corner Rectangle 25">
            <a:hlinkClick r:id="" action="ppaction://noaction"/>
          </p:cNvPr>
          <p:cNvSpPr/>
          <p:nvPr userDrawn="1"/>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7" name="Round Same Side Corner Rectangle 26">
            <a:hlinkClick r:id="" action="ppaction://noaction"/>
          </p:cNvPr>
          <p:cNvSpPr/>
          <p:nvPr userDrawn="1"/>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28" name="Picture 7" descr="http://decv.co.uk/wp-content/uploads/2013/02/OCR-Logo-300x139.gif">
            <a:hlinkClick r:id="rId3"/>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9725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8"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1" r:id="rId4"/>
    <p:sldLayoutId id="2147483712" r:id="rId5"/>
    <p:sldLayoutId id="2147483713" r:id="rId6"/>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hyperlink" Target="LO5%20-%20Tasks/5.1%20-%20Inventory%20COntrol.docx"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Resources/Chapter%2002/8%20-%20Exam%20Questions.docx"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LO5%20-%20Tasks/5.1%20-%20Inventory%20COntrol.docx"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hyperlink" Target="LO5%20-%20Tasks/5.1%20-%20Inventory%20COntrol.docx"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hyperlink" Target="LO5%20-%20Tasks/5.1%20-%20Inventory%20COntrol.docx"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LO5%20-%20Tasks/5.1%20-%20Inventory%20COntrol.docx"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hyperlink" Target="LO5%20-%20Tasks/5.2%20-%20How%20To%20Build%20A%20Gantt%20Chart.mp4" TargetMode="External"/><Relationship Id="rId3" Type="http://schemas.openxmlformats.org/officeDocument/2006/relationships/slideLayout" Target="../slideLayouts/slideLayout4.xml"/><Relationship Id="rId7" Type="http://schemas.openxmlformats.org/officeDocument/2006/relationships/image" Target="../media/image1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notesSlide" Target="../notesSlides/notesSlide17.xml"/><Relationship Id="rId9"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hyperlink" Target="LO5%20-%20Tasks/5,2%20-%20Project%20Plan.jpg"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hyperlink" Target="LO5%20-%20Tasks/5,2%20-%20Project%20Plan.jpg" TargetMode="External"/><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hyperlink" Target="LO5%20-%20Tasks/5.2%20-%20Risk%20Register.xls" TargetMode="External"/><Relationship Id="rId7"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9.png"/><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openxmlformats.org/officeDocument/2006/relationships/hyperlink" Target="LO5%20-%20Tasks/5.3%20-%20Total%20Float%20in%20a%20network%20diagram.mp4" TargetMode="External"/><Relationship Id="rId3" Type="http://schemas.openxmlformats.org/officeDocument/2006/relationships/slideLayout" Target="../slideLayouts/slideLayout4.xml"/><Relationship Id="rId7" Type="http://schemas.openxmlformats.org/officeDocument/2006/relationships/image" Target="../media/image32.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LO5%20-%20Tasks/5.3%20-%20Total%20Float%20in%20a%20network%20diagram.mp4" TargetMode="External"/><Relationship Id="rId5" Type="http://schemas.openxmlformats.org/officeDocument/2006/relationships/image" Target="../media/image32.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5752358"/>
            <a:ext cx="8784976" cy="700978"/>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2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LO5 - </a:t>
            </a:r>
            <a:r>
              <a:rPr lang="en-US"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Be able to use </a:t>
            </a:r>
            <a:r>
              <a:rPr lang="en-US" sz="2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Resource, Project </a:t>
            </a:r>
            <a:r>
              <a:rPr lang="en-US"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and </a:t>
            </a:r>
            <a:r>
              <a:rPr lang="en-US" sz="2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Change Management Information to inform Business </a:t>
            </a:r>
            <a:r>
              <a:rPr lang="en-US"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a:t>
            </a:r>
            <a:r>
              <a:rPr lang="en-US" sz="2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ecisions</a:t>
            </a:r>
            <a:endParaRPr lang="en-GB"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712968"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496944" cy="1600438"/>
          </a:xfrm>
          <a:prstGeom prst="rect">
            <a:avLst/>
          </a:prstGeom>
          <a:noFill/>
        </p:spPr>
        <p:txBody>
          <a:bodyPr wrap="square" rtlCol="0">
            <a:spAutoFit/>
          </a:bodyPr>
          <a:lstStyle/>
          <a:p>
            <a:pPr algn="r"/>
            <a:r>
              <a:rPr lang="en-GB" sz="3200" dirty="0" smtClean="0"/>
              <a:t> </a:t>
            </a:r>
            <a:r>
              <a:rPr lang="en-GB" sz="3200" dirty="0"/>
              <a:t>Cambridge </a:t>
            </a:r>
            <a:r>
              <a:rPr lang="en-GB" sz="3200" b="1" dirty="0" smtClean="0"/>
              <a:t>TECHNICALS- LEVEL </a:t>
            </a:r>
            <a:r>
              <a:rPr lang="en-GB" sz="3200" b="1" dirty="0"/>
              <a:t>3 </a:t>
            </a:r>
            <a:endParaRPr lang="en-GB" sz="3200" b="1" dirty="0" smtClean="0"/>
          </a:p>
          <a:p>
            <a:pPr algn="r"/>
            <a:r>
              <a:rPr lang="en-GB" sz="3400" b="1" dirty="0" smtClean="0"/>
              <a:t>Unit 03 – Business Decisions</a:t>
            </a:r>
          </a:p>
          <a:p>
            <a:pPr algn="r"/>
            <a:r>
              <a:rPr lang="en-GB" sz="3200" b="1" dirty="0" smtClean="0">
                <a:solidFill>
                  <a:schemeClr val="tx1">
                    <a:lumMod val="50000"/>
                    <a:lumOff val="50000"/>
                  </a:schemeClr>
                </a:solidFill>
              </a:rPr>
              <a:t>2016 Specification</a:t>
            </a:r>
            <a:endParaRPr lang="en-GB" sz="3600" b="1" dirty="0">
              <a:solidFill>
                <a:schemeClr val="tx1">
                  <a:lumMod val="50000"/>
                  <a:lumOff val="50000"/>
                </a:schemeClr>
              </a:solidFill>
            </a:endParaRPr>
          </a:p>
        </p:txBody>
      </p:sp>
      <p:pic>
        <p:nvPicPr>
          <p:cNvPr id="6"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766707"/>
          </a:xfrm>
          <a:prstGeom prst="rect">
            <a:avLst/>
          </a:prstGeom>
        </p:spPr>
        <p:txBody>
          <a:bodyPr wrap="square">
            <a:spAutoFit/>
          </a:bodyPr>
          <a:lstStyle/>
          <a:p>
            <a:pPr>
              <a:spcAft>
                <a:spcPts val="400"/>
              </a:spcAft>
              <a:buClr>
                <a:srgbClr val="F79646">
                  <a:lumMod val="50000"/>
                </a:srgbClr>
              </a:buClr>
              <a:tabLst>
                <a:tab pos="8345488" algn="r"/>
              </a:tabLst>
            </a:pPr>
            <a:r>
              <a:rPr lang="en-US" sz="1660" b="1" dirty="0" smtClean="0">
                <a:solidFill>
                  <a:srgbClr val="FF0000"/>
                </a:solidFill>
              </a:rPr>
              <a:t>Task 5.1</a:t>
            </a:r>
            <a:r>
              <a:rPr lang="en-US" sz="1660" dirty="0" smtClean="0">
                <a:solidFill>
                  <a:srgbClr val="FF0000"/>
                </a:solidFill>
              </a:rPr>
              <a:t> – The following </a:t>
            </a:r>
            <a:r>
              <a:rPr lang="en-US" sz="1660" dirty="0">
                <a:solidFill>
                  <a:srgbClr val="FF0000"/>
                </a:solidFill>
              </a:rPr>
              <a:t>is an inventory control chart for t-shirts in a small clothes </a:t>
            </a:r>
            <a:r>
              <a:rPr lang="en-US" sz="1660" dirty="0" smtClean="0">
                <a:solidFill>
                  <a:srgbClr val="FF0000"/>
                </a:solidFill>
              </a:rPr>
              <a:t>shop.</a:t>
            </a:r>
            <a:r>
              <a:rPr lang="en-US" sz="1660" dirty="0">
                <a:solidFill>
                  <a:srgbClr val="FF0000"/>
                </a:solidFill>
                <a:latin typeface="Arial" charset="0"/>
              </a:rPr>
              <a:t>	</a:t>
            </a:r>
            <a:endParaRPr lang="en-US" sz="1660" dirty="0" smtClean="0">
              <a:solidFill>
                <a:srgbClr val="FF0000"/>
              </a:solidFill>
              <a:latin typeface="Arial" charset="0"/>
            </a:endParaRPr>
          </a:p>
          <a:p>
            <a:pPr marL="342900" indent="-342900">
              <a:spcAft>
                <a:spcPts val="400"/>
              </a:spcAft>
              <a:buClr>
                <a:srgbClr val="F79646">
                  <a:lumMod val="50000"/>
                </a:srgbClr>
              </a:buClr>
              <a:buFont typeface="+mj-lt"/>
              <a:buAutoNum type="arabicPeriod" startAt="2"/>
              <a:tabLst>
                <a:tab pos="8345488" algn="r"/>
              </a:tabLst>
            </a:pPr>
            <a:endParaRPr lang="en-US" sz="1660" dirty="0">
              <a:solidFill>
                <a:srgbClr val="FF0000"/>
              </a:solidFill>
            </a:endParaRPr>
          </a:p>
          <a:p>
            <a:pPr marL="342900" indent="-342900">
              <a:spcAft>
                <a:spcPts val="400"/>
              </a:spcAft>
              <a:buClr>
                <a:srgbClr val="F79646">
                  <a:lumMod val="50000"/>
                </a:srgbClr>
              </a:buClr>
              <a:buFont typeface="+mj-lt"/>
              <a:buAutoNum type="arabicPeriod" startAt="2"/>
              <a:tabLst>
                <a:tab pos="8345488" algn="r"/>
              </a:tabLst>
            </a:pPr>
            <a:endParaRPr lang="en-US" sz="1660" dirty="0" smtClean="0">
              <a:solidFill>
                <a:srgbClr val="FF0000"/>
              </a:solidFill>
              <a:latin typeface="Arial" charset="0"/>
            </a:endParaRPr>
          </a:p>
          <a:p>
            <a:pPr marL="342900" indent="-342900">
              <a:spcAft>
                <a:spcPts val="400"/>
              </a:spcAft>
              <a:buClr>
                <a:srgbClr val="F79646">
                  <a:lumMod val="50000"/>
                </a:srgbClr>
              </a:buClr>
              <a:buFont typeface="+mj-lt"/>
              <a:buAutoNum type="arabicPeriod" startAt="2"/>
              <a:tabLst>
                <a:tab pos="8345488" algn="r"/>
              </a:tabLst>
            </a:pPr>
            <a:endParaRPr lang="en-US" sz="1660" dirty="0" smtClean="0">
              <a:solidFill>
                <a:srgbClr val="FF0000"/>
              </a:solidFill>
            </a:endParaRPr>
          </a:p>
          <a:p>
            <a:pPr marL="342900" indent="-342900">
              <a:spcAft>
                <a:spcPts val="400"/>
              </a:spcAft>
              <a:buClr>
                <a:srgbClr val="F79646">
                  <a:lumMod val="50000"/>
                </a:srgbClr>
              </a:buClr>
              <a:buFont typeface="+mj-lt"/>
              <a:buAutoNum type="arabicPeriod" startAt="2"/>
              <a:tabLst>
                <a:tab pos="8345488" algn="r"/>
              </a:tabLst>
            </a:pPr>
            <a:endParaRPr lang="en-US" sz="1660" dirty="0">
              <a:solidFill>
                <a:srgbClr val="FF0000"/>
              </a:solidFill>
            </a:endParaRPr>
          </a:p>
          <a:p>
            <a:pPr marL="342900" indent="-342900">
              <a:spcAft>
                <a:spcPts val="400"/>
              </a:spcAft>
              <a:buClr>
                <a:srgbClr val="F79646">
                  <a:lumMod val="50000"/>
                </a:srgbClr>
              </a:buClr>
              <a:buFont typeface="+mj-lt"/>
              <a:buAutoNum type="arabicPeriod" startAt="2"/>
              <a:tabLst>
                <a:tab pos="8345488" algn="r"/>
              </a:tabLst>
            </a:pPr>
            <a:endParaRPr lang="en-US" sz="1660" dirty="0" smtClean="0">
              <a:solidFill>
                <a:srgbClr val="FF0000"/>
              </a:solidFill>
            </a:endParaRPr>
          </a:p>
          <a:p>
            <a:pPr marL="342900" indent="-342900">
              <a:spcAft>
                <a:spcPts val="400"/>
              </a:spcAft>
              <a:buClr>
                <a:srgbClr val="F79646">
                  <a:lumMod val="50000"/>
                </a:srgbClr>
              </a:buClr>
              <a:buFont typeface="+mj-lt"/>
              <a:buAutoNum type="arabicPeriod" startAt="2"/>
              <a:tabLst>
                <a:tab pos="8345488" algn="r"/>
              </a:tabLst>
            </a:pPr>
            <a:endParaRPr lang="en-US" sz="1100" dirty="0">
              <a:solidFill>
                <a:srgbClr val="FF0000"/>
              </a:solidFill>
            </a:endParaRPr>
          </a:p>
          <a:p>
            <a:pPr marL="342900" indent="-342900">
              <a:spcAft>
                <a:spcPts val="400"/>
              </a:spcAft>
              <a:buClr>
                <a:srgbClr val="F79646">
                  <a:lumMod val="50000"/>
                </a:srgbClr>
              </a:buClr>
              <a:buFont typeface="+mj-lt"/>
              <a:buAutoNum type="arabicPeriod" startAt="2"/>
              <a:tabLst>
                <a:tab pos="8345488" algn="r"/>
              </a:tabLst>
            </a:pPr>
            <a:endParaRPr lang="en-US" sz="1660" dirty="0">
              <a:solidFill>
                <a:srgbClr val="FF0000"/>
              </a:solidFill>
            </a:endParaRPr>
          </a:p>
          <a:p>
            <a:pPr marL="342900" indent="-342900">
              <a:spcAft>
                <a:spcPts val="400"/>
              </a:spcAft>
              <a:buClr>
                <a:srgbClr val="F79646">
                  <a:lumMod val="50000"/>
                </a:srgbClr>
              </a:buClr>
              <a:buFont typeface="+mj-lt"/>
              <a:buAutoNum type="arabicPeriod" startAt="2"/>
              <a:tabLst>
                <a:tab pos="8345488" algn="r"/>
              </a:tabLst>
            </a:pPr>
            <a:endParaRPr lang="en-US" sz="1660" dirty="0" smtClean="0">
              <a:solidFill>
                <a:srgbClr val="FF0000"/>
              </a:solidFill>
              <a:latin typeface="Arial" charset="0"/>
            </a:endParaRPr>
          </a:p>
          <a:p>
            <a:pPr>
              <a:spcAft>
                <a:spcPts val="400"/>
              </a:spcAft>
              <a:buClr>
                <a:srgbClr val="F79646">
                  <a:lumMod val="50000"/>
                </a:srgbClr>
              </a:buClr>
              <a:tabLst>
                <a:tab pos="354013" algn="l"/>
                <a:tab pos="8345488" algn="r"/>
              </a:tabLst>
            </a:pPr>
            <a:r>
              <a:rPr lang="en-US" sz="1660" dirty="0" smtClean="0">
                <a:solidFill>
                  <a:srgbClr val="FF0000"/>
                </a:solidFill>
              </a:rPr>
              <a:t>	(</a:t>
            </a:r>
            <a:r>
              <a:rPr lang="en-US" sz="1660" dirty="0">
                <a:solidFill>
                  <a:srgbClr val="FF0000"/>
                </a:solidFill>
              </a:rPr>
              <a:t>a) What is the reorder quantity of t-shirts</a:t>
            </a:r>
            <a:r>
              <a:rPr lang="en-US" sz="1660" dirty="0" smtClean="0">
                <a:solidFill>
                  <a:srgbClr val="FF0000"/>
                </a:solidFill>
              </a:rPr>
              <a:t>?	(1)</a:t>
            </a:r>
          </a:p>
          <a:p>
            <a:pPr marL="722313" indent="-342900">
              <a:spcAft>
                <a:spcPts val="400"/>
              </a:spcAft>
              <a:buClr>
                <a:srgbClr val="F79646">
                  <a:lumMod val="50000"/>
                </a:srgbClr>
              </a:buClr>
              <a:buFont typeface="+mj-lt"/>
              <a:buAutoNum type="alphaUcPeriod"/>
              <a:tabLst>
                <a:tab pos="8345488" algn="r"/>
              </a:tabLst>
            </a:pPr>
            <a:r>
              <a:rPr lang="en-US" sz="1660" dirty="0" smtClean="0">
                <a:solidFill>
                  <a:srgbClr val="FF0000"/>
                </a:solidFill>
              </a:rPr>
              <a:t>50</a:t>
            </a:r>
            <a:endParaRPr lang="en-US" sz="1660" dirty="0">
              <a:solidFill>
                <a:srgbClr val="FF0000"/>
              </a:solidFill>
            </a:endParaRPr>
          </a:p>
          <a:p>
            <a:pPr marL="722313" indent="-342900">
              <a:spcAft>
                <a:spcPts val="400"/>
              </a:spcAft>
              <a:buClr>
                <a:srgbClr val="F79646">
                  <a:lumMod val="50000"/>
                </a:srgbClr>
              </a:buClr>
              <a:buFont typeface="+mj-lt"/>
              <a:buAutoNum type="alphaUcPeriod"/>
              <a:tabLst>
                <a:tab pos="8345488" algn="r"/>
              </a:tabLst>
            </a:pPr>
            <a:r>
              <a:rPr lang="en-US" sz="1660" dirty="0" smtClean="0">
                <a:solidFill>
                  <a:srgbClr val="FF0000"/>
                </a:solidFill>
              </a:rPr>
              <a:t>100</a:t>
            </a:r>
            <a:endParaRPr lang="en-US" sz="1660" dirty="0">
              <a:solidFill>
                <a:srgbClr val="FF0000"/>
              </a:solidFill>
            </a:endParaRPr>
          </a:p>
          <a:p>
            <a:pPr marL="722313" indent="-342900">
              <a:spcAft>
                <a:spcPts val="400"/>
              </a:spcAft>
              <a:buClr>
                <a:srgbClr val="F79646">
                  <a:lumMod val="50000"/>
                </a:srgbClr>
              </a:buClr>
              <a:buFont typeface="+mj-lt"/>
              <a:buAutoNum type="alphaUcPeriod"/>
              <a:tabLst>
                <a:tab pos="8345488" algn="r"/>
              </a:tabLst>
            </a:pPr>
            <a:r>
              <a:rPr lang="en-US" sz="1660" dirty="0" smtClean="0">
                <a:solidFill>
                  <a:srgbClr val="FF0000"/>
                </a:solidFill>
              </a:rPr>
              <a:t>200</a:t>
            </a:r>
            <a:endParaRPr lang="en-US" sz="1660" dirty="0">
              <a:solidFill>
                <a:srgbClr val="FF0000"/>
              </a:solidFill>
            </a:endParaRPr>
          </a:p>
          <a:p>
            <a:pPr marL="722313" indent="-342900">
              <a:spcAft>
                <a:spcPts val="400"/>
              </a:spcAft>
              <a:buClr>
                <a:srgbClr val="F79646">
                  <a:lumMod val="50000"/>
                </a:srgbClr>
              </a:buClr>
              <a:buFont typeface="+mj-lt"/>
              <a:buAutoNum type="alphaUcPeriod"/>
              <a:tabLst>
                <a:tab pos="8345488" algn="r"/>
              </a:tabLst>
            </a:pPr>
            <a:r>
              <a:rPr lang="en-US" sz="1660" dirty="0" smtClean="0">
                <a:solidFill>
                  <a:srgbClr val="FF0000"/>
                </a:solidFill>
              </a:rPr>
              <a:t>250</a:t>
            </a:r>
            <a:endParaRPr lang="en-US" sz="1660" dirty="0">
              <a:solidFill>
                <a:srgbClr val="FF0000"/>
              </a:solidFill>
            </a:endParaRPr>
          </a:p>
          <a:p>
            <a:pPr marL="379413">
              <a:spcAft>
                <a:spcPts val="400"/>
              </a:spcAft>
              <a:buClr>
                <a:srgbClr val="F79646">
                  <a:lumMod val="50000"/>
                </a:srgbClr>
              </a:buClr>
              <a:tabLst>
                <a:tab pos="8345488" algn="r"/>
              </a:tabLst>
            </a:pPr>
            <a:r>
              <a:rPr lang="en-US" sz="1660" dirty="0" smtClean="0">
                <a:solidFill>
                  <a:srgbClr val="FF0000"/>
                </a:solidFill>
              </a:rPr>
              <a:t>Answer [  ]</a:t>
            </a:r>
            <a:endParaRPr lang="en-US" sz="1660" dirty="0">
              <a:solidFill>
                <a:srgbClr val="FF0000"/>
              </a:solidFill>
            </a:endParaRPr>
          </a:p>
          <a:p>
            <a:pPr>
              <a:spcAft>
                <a:spcPts val="400"/>
              </a:spcAft>
              <a:buClr>
                <a:srgbClr val="F79646">
                  <a:lumMod val="50000"/>
                </a:srgbClr>
              </a:buClr>
              <a:tabLst>
                <a:tab pos="8345488" algn="r"/>
              </a:tabLst>
            </a:pPr>
            <a:r>
              <a:rPr lang="en-US" sz="1660" dirty="0">
                <a:solidFill>
                  <a:srgbClr val="FF0000"/>
                </a:solidFill>
              </a:rPr>
              <a:t>(b) Explain why this answer is correct (Show your working</a:t>
            </a:r>
            <a:r>
              <a:rPr lang="en-US" sz="1660" dirty="0" smtClean="0">
                <a:solidFill>
                  <a:srgbClr val="FF0000"/>
                </a:solidFill>
              </a:rPr>
              <a:t>).	(</a:t>
            </a:r>
            <a:r>
              <a:rPr lang="en-US" sz="1660" dirty="0">
                <a:solidFill>
                  <a:srgbClr val="FF0000"/>
                </a:solidFill>
              </a:rPr>
              <a:t>3</a:t>
            </a:r>
            <a:r>
              <a:rPr lang="en-US" sz="1660" dirty="0" smtClean="0">
                <a:solidFill>
                  <a:srgbClr val="FF0000"/>
                </a:solidFill>
              </a:rPr>
              <a:t>)</a:t>
            </a:r>
          </a:p>
          <a:p>
            <a:pPr>
              <a:spcAft>
                <a:spcPts val="400"/>
              </a:spcAft>
              <a:buClr>
                <a:srgbClr val="F79646">
                  <a:lumMod val="50000"/>
                </a:srgbClr>
              </a:buClr>
              <a:tabLst>
                <a:tab pos="8345488" algn="r"/>
              </a:tabLst>
            </a:pPr>
            <a:r>
              <a:rPr lang="en-US" sz="166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a:t>
            </a:r>
            <a:endParaRPr lang="en-US" sz="1660" b="1" dirty="0">
              <a:solidFill>
                <a:srgbClr val="FF0000"/>
              </a:solidFill>
              <a:latin typeface="Arial"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051721" y="1412776"/>
            <a:ext cx="4608512" cy="2241978"/>
          </a:xfrm>
          <a:prstGeom prst="rect">
            <a:avLst/>
          </a:prstGeom>
        </p:spPr>
      </p:pic>
      <p:sp>
        <p:nvSpPr>
          <p:cNvPr id="5" name="TextBox 4">
            <a:hlinkClick r:id="rId4" action="ppaction://hlinkfile"/>
          </p:cNvPr>
          <p:cNvSpPr txBox="1"/>
          <p:nvPr/>
        </p:nvSpPr>
        <p:spPr>
          <a:xfrm>
            <a:off x="8213165" y="1124744"/>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
        <p:nvSpPr>
          <p:cNvPr id="7" name="Title 2"/>
          <p:cNvSpPr>
            <a:spLocks noGrp="1"/>
          </p:cNvSpPr>
          <p:nvPr>
            <p:ph type="title"/>
          </p:nvPr>
        </p:nvSpPr>
        <p:spPr>
          <a:xfrm>
            <a:off x="70266" y="72008"/>
            <a:ext cx="8859452" cy="548680"/>
          </a:xfrm>
        </p:spPr>
        <p:txBody>
          <a:bodyPr>
            <a:noAutofit/>
          </a:bodyPr>
          <a:lstStyle/>
          <a:p>
            <a:r>
              <a:rPr lang="en-US" sz="3600" dirty="0" smtClean="0"/>
              <a:t>5.1 – The Issues with Resource Management</a:t>
            </a:r>
            <a:endParaRPr lang="en-US" sz="3600" dirty="0"/>
          </a:p>
        </p:txBody>
      </p:sp>
    </p:spTree>
    <p:extLst>
      <p:ext uri="{BB962C8B-B14F-4D97-AF65-F5344CB8AC3E}">
        <p14:creationId xmlns:p14="http://schemas.microsoft.com/office/powerpoint/2010/main" val="1123335517"/>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852884"/>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1850" b="1" dirty="0">
                <a:solidFill>
                  <a:srgbClr val="1F497D"/>
                </a:solidFill>
                <a:latin typeface="Arial" charset="0"/>
              </a:rPr>
              <a:t>Evidence B IKEA’s vision and business idea</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“To create a better everyday life for many people”, this is the IKEA vision. Our business idea is to offer a wide range of well-designed, functional home furnishing products at prices so low that as many people as possible will be able to afford them.</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For us, good design is the right combination of form, function, quality, sustainability and a low price. Our designers have to find the right balance of these elements.</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It’s a unique challenge that keeps us innovative. What makes us unique is that our suppliers play a very important role. Early in the design phase, our designers work with teams of technicians, manufacturers and specialists – often on the factory floor.</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850" dirty="0">
                <a:solidFill>
                  <a:srgbClr val="1F497D"/>
                </a:solidFill>
                <a:latin typeface="Arial" charset="0"/>
              </a:rPr>
              <a:t>We work hard to achieve quality at affordable prices through </a:t>
            </a:r>
            <a:r>
              <a:rPr lang="en-US" sz="1850" dirty="0" err="1">
                <a:solidFill>
                  <a:srgbClr val="1F497D"/>
                </a:solidFill>
                <a:latin typeface="Arial" charset="0"/>
              </a:rPr>
              <a:t>maximising</a:t>
            </a:r>
            <a:r>
              <a:rPr lang="en-US" sz="1850" dirty="0">
                <a:solidFill>
                  <a:srgbClr val="1F497D"/>
                </a:solidFill>
                <a:latin typeface="Arial" charset="0"/>
              </a:rPr>
              <a:t> value. We build long-term supplier relationships and invest in highly automated production to produce large volumes. We ensure that high volumes of IKEA products are available to customers in perfect condition, at the right time and at minimum cost. This is a challenge that requires detailed planning and flexibility. Our objective is to increase sales and focus on growth in Asia and Australia.</a:t>
            </a:r>
          </a:p>
        </p:txBody>
      </p:sp>
      <p:sp>
        <p:nvSpPr>
          <p:cNvPr id="8" name="TextBox 7">
            <a:hlinkClick r:id="rId3" action="ppaction://hlinkfile"/>
          </p:cNvPr>
          <p:cNvSpPr txBox="1"/>
          <p:nvPr/>
        </p:nvSpPr>
        <p:spPr>
          <a:xfrm>
            <a:off x="8316416" y="4665910"/>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
        <p:nvSpPr>
          <p:cNvPr id="7" name="Title 2"/>
          <p:cNvSpPr>
            <a:spLocks noGrp="1"/>
          </p:cNvSpPr>
          <p:nvPr>
            <p:ph type="title"/>
          </p:nvPr>
        </p:nvSpPr>
        <p:spPr>
          <a:xfrm>
            <a:off x="70266" y="72008"/>
            <a:ext cx="8859452" cy="548680"/>
          </a:xfrm>
        </p:spPr>
        <p:txBody>
          <a:bodyPr>
            <a:noAutofit/>
          </a:bodyPr>
          <a:lstStyle/>
          <a:p>
            <a:r>
              <a:rPr lang="en-US" sz="3600" dirty="0" smtClean="0"/>
              <a:t>5.1 – The Issues with Resource Management</a:t>
            </a:r>
            <a:endParaRPr lang="en-US" sz="3600" dirty="0"/>
          </a:p>
        </p:txBody>
      </p:sp>
    </p:spTree>
    <p:extLst>
      <p:ext uri="{BB962C8B-B14F-4D97-AF65-F5344CB8AC3E}">
        <p14:creationId xmlns:p14="http://schemas.microsoft.com/office/powerpoint/2010/main" val="405128649"/>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713359"/>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1660" b="1" dirty="0">
                <a:solidFill>
                  <a:srgbClr val="1F497D"/>
                </a:solidFill>
                <a:latin typeface="Arial" charset="0"/>
              </a:rPr>
              <a:t>Evidence C A little bit of Sweden in the UK</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Cathy Donnelly, IKEA’s Human Resources (HR) Operations Manager in the UK, says health and well-being for staff is key to IKEA’s success. Company policy is to have a 50/50 male female split in senior management. Three of the five members of IKEA UK’s top management team are women.</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IKEA has a </a:t>
            </a:r>
            <a:r>
              <a:rPr lang="en-US" sz="1660" dirty="0" err="1">
                <a:solidFill>
                  <a:srgbClr val="1F497D"/>
                </a:solidFill>
                <a:latin typeface="Arial" charset="0"/>
              </a:rPr>
              <a:t>decentralised</a:t>
            </a:r>
            <a:r>
              <a:rPr lang="en-US" sz="1660" dirty="0">
                <a:solidFill>
                  <a:srgbClr val="1F497D"/>
                </a:solidFill>
                <a:latin typeface="Arial" charset="0"/>
              </a:rPr>
              <a:t> organisational structure operating throughout all of its stores worldwide. Many employees work part time or have other forms of flexible working. In one store two HR Managers job share. Staff can work set </a:t>
            </a:r>
            <a:r>
              <a:rPr lang="en-US" sz="1660" dirty="0" err="1">
                <a:solidFill>
                  <a:srgbClr val="1F497D"/>
                </a:solidFill>
                <a:latin typeface="Arial" charset="0"/>
              </a:rPr>
              <a:t>rotas</a:t>
            </a:r>
            <a:r>
              <a:rPr lang="en-US" sz="1660" dirty="0">
                <a:solidFill>
                  <a:srgbClr val="1F497D"/>
                </a:solidFill>
                <a:latin typeface="Arial" charset="0"/>
              </a:rPr>
              <a:t> so they can drop their children at school and work later or earlier shifts.</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“As long as it works for the business, employees have the freedom to work flexibly,” says Cathy. One store manager in Manchester works flexible hours. “Her line manager is not interested in whether she starts at nine or 10 but in the store’s performance.”</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IKEA stores often have long opening hours so flexible working fits well into this. IKEA has contracts where people work longer hours in busy periods such as September when the new catalogue is launched. They can then work fewer hours in less busy periods. This may allow them to spend more quality time with the family.</a:t>
            </a:r>
          </a:p>
          <a:p>
            <a:pPr marL="342900" indent="-342900" fontAlgn="base">
              <a:spcBef>
                <a:spcPct val="0"/>
              </a:spcBef>
              <a:spcAft>
                <a:spcPts val="400"/>
              </a:spcAft>
              <a:buClr>
                <a:srgbClr val="F79646">
                  <a:lumMod val="50000"/>
                </a:srgbClr>
              </a:buClr>
              <a:buFont typeface="Wingdings 3" panose="05040102010807070707" pitchFamily="18" charset="2"/>
              <a:buChar char=""/>
              <a:tabLst>
                <a:tab pos="8345488" algn="r"/>
              </a:tabLst>
            </a:pPr>
            <a:r>
              <a:rPr lang="en-US" sz="1660" dirty="0">
                <a:solidFill>
                  <a:srgbClr val="1F497D"/>
                </a:solidFill>
                <a:latin typeface="Arial" charset="0"/>
              </a:rPr>
              <a:t>“We are keen to support women after maternity leave. The average IKEA customer is a 35-year-old female living with children. We need to have like-minded people working in our organisation and meeting these customers. It makes sense to attract and retain them.”</a:t>
            </a:r>
          </a:p>
        </p:txBody>
      </p:sp>
      <p:sp>
        <p:nvSpPr>
          <p:cNvPr id="9" name="TextBox 8">
            <a:hlinkClick r:id="rId3" action="ppaction://hlinkfile"/>
          </p:cNvPr>
          <p:cNvSpPr txBox="1"/>
          <p:nvPr/>
        </p:nvSpPr>
        <p:spPr>
          <a:xfrm>
            <a:off x="8316416" y="3729806"/>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
        <p:nvSpPr>
          <p:cNvPr id="7" name="Title 2"/>
          <p:cNvSpPr>
            <a:spLocks noGrp="1"/>
          </p:cNvSpPr>
          <p:nvPr>
            <p:ph type="title"/>
          </p:nvPr>
        </p:nvSpPr>
        <p:spPr>
          <a:xfrm>
            <a:off x="70266" y="72008"/>
            <a:ext cx="8859452" cy="548680"/>
          </a:xfrm>
        </p:spPr>
        <p:txBody>
          <a:bodyPr>
            <a:noAutofit/>
          </a:bodyPr>
          <a:lstStyle/>
          <a:p>
            <a:r>
              <a:rPr lang="en-US" sz="3600" dirty="0" smtClean="0"/>
              <a:t>5.1 – The Issues with Resource Management</a:t>
            </a:r>
            <a:endParaRPr lang="en-US" sz="3600" dirty="0"/>
          </a:p>
        </p:txBody>
      </p:sp>
    </p:spTree>
    <p:extLst>
      <p:ext uri="{BB962C8B-B14F-4D97-AF65-F5344CB8AC3E}">
        <p14:creationId xmlns:p14="http://schemas.microsoft.com/office/powerpoint/2010/main" val="3708387052"/>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347788"/>
          </a:xfrm>
          <a:prstGeom prst="rect">
            <a:avLst/>
          </a:prstGeom>
        </p:spPr>
        <p:txBody>
          <a:bodyPr wrap="square">
            <a:spAutoFit/>
          </a:bodyPr>
          <a:lstStyle/>
          <a:p>
            <a:pPr fontAlgn="base">
              <a:spcBef>
                <a:spcPct val="0"/>
              </a:spcBef>
              <a:spcAft>
                <a:spcPts val="400"/>
              </a:spcAft>
              <a:buClr>
                <a:srgbClr val="F79646">
                  <a:lumMod val="50000"/>
                </a:srgbClr>
              </a:buClr>
              <a:tabLst>
                <a:tab pos="8345488" algn="r"/>
              </a:tabLst>
            </a:pPr>
            <a:r>
              <a:rPr lang="en-US" sz="1660" b="1" dirty="0">
                <a:solidFill>
                  <a:srgbClr val="1F497D"/>
                </a:solidFill>
                <a:latin typeface="Arial" charset="0"/>
              </a:rPr>
              <a:t>Evidence D Selected IKEA products</a:t>
            </a:r>
          </a:p>
        </p:txBody>
      </p:sp>
      <p:sp>
        <p:nvSpPr>
          <p:cNvPr id="3" name="Rectangle 2"/>
          <p:cNvSpPr/>
          <p:nvPr/>
        </p:nvSpPr>
        <p:spPr>
          <a:xfrm>
            <a:off x="265135" y="3290501"/>
            <a:ext cx="4253113" cy="646331"/>
          </a:xfrm>
          <a:prstGeom prst="rect">
            <a:avLst/>
          </a:prstGeom>
        </p:spPr>
        <p:txBody>
          <a:bodyPr wrap="square">
            <a:spAutoFit/>
          </a:bodyPr>
          <a:lstStyle/>
          <a:p>
            <a:pPr fontAlgn="base">
              <a:spcBef>
                <a:spcPct val="0"/>
              </a:spcBef>
              <a:spcAft>
                <a:spcPct val="0"/>
              </a:spcAft>
            </a:pPr>
            <a:r>
              <a:rPr lang="en-US" b="1" dirty="0">
                <a:solidFill>
                  <a:prstClr val="black"/>
                </a:solidFill>
                <a:latin typeface="MyriadPro-Bold" panose="020B0703030403020204" pitchFamily="34" charset="0"/>
              </a:rPr>
              <a:t>Billy Bookcase – 503,441 sold between</a:t>
            </a:r>
          </a:p>
          <a:p>
            <a:pPr fontAlgn="base">
              <a:spcBef>
                <a:spcPct val="0"/>
              </a:spcBef>
              <a:spcAft>
                <a:spcPct val="0"/>
              </a:spcAft>
            </a:pPr>
            <a:r>
              <a:rPr lang="en-US" b="1" dirty="0">
                <a:solidFill>
                  <a:prstClr val="black"/>
                </a:solidFill>
                <a:latin typeface="MyriadPro-Bold" panose="020B0703030403020204" pitchFamily="34" charset="0"/>
              </a:rPr>
              <a:t>1 September 2012 and 25 October 2012</a:t>
            </a:r>
            <a:endParaRPr lang="en-GB" dirty="0">
              <a:solidFill>
                <a:prstClr val="black"/>
              </a:solidFill>
              <a:latin typeface="Arial" charset="0"/>
            </a:endParaRPr>
          </a:p>
        </p:txBody>
      </p:sp>
      <p:sp>
        <p:nvSpPr>
          <p:cNvPr id="4" name="Rectangle 3"/>
          <p:cNvSpPr/>
          <p:nvPr/>
        </p:nvSpPr>
        <p:spPr>
          <a:xfrm>
            <a:off x="4518248" y="3290501"/>
            <a:ext cx="4374232" cy="923330"/>
          </a:xfrm>
          <a:prstGeom prst="rect">
            <a:avLst/>
          </a:prstGeom>
        </p:spPr>
        <p:txBody>
          <a:bodyPr wrap="square">
            <a:spAutoFit/>
          </a:bodyPr>
          <a:lstStyle/>
          <a:p>
            <a:pPr fontAlgn="base">
              <a:spcBef>
                <a:spcPct val="0"/>
              </a:spcBef>
              <a:spcAft>
                <a:spcPct val="0"/>
              </a:spcAft>
            </a:pPr>
            <a:r>
              <a:rPr lang="en-US" b="1" i="1" dirty="0">
                <a:solidFill>
                  <a:prstClr val="black"/>
                </a:solidFill>
                <a:latin typeface="MyriadPro-BoldIt" panose="020B0703030403090204" pitchFamily="34" charset="0"/>
              </a:rPr>
              <a:t>IKEA </a:t>
            </a:r>
            <a:r>
              <a:rPr lang="en-US" b="1" dirty="0">
                <a:solidFill>
                  <a:prstClr val="black"/>
                </a:solidFill>
                <a:latin typeface="MyriadPro-Bold" panose="020B0703030403020204" pitchFamily="34" charset="0"/>
              </a:rPr>
              <a:t>have sold 11.6bn Swedish meatballs to British customers since 1987.</a:t>
            </a:r>
          </a:p>
          <a:p>
            <a:pPr fontAlgn="base">
              <a:spcBef>
                <a:spcPct val="0"/>
              </a:spcBef>
              <a:spcAft>
                <a:spcPct val="0"/>
              </a:spcAft>
            </a:pPr>
            <a:r>
              <a:rPr lang="en-US" b="1" dirty="0">
                <a:solidFill>
                  <a:prstClr val="black"/>
                </a:solidFill>
                <a:latin typeface="MyriadPro-Bold" panose="020B0703030403020204" pitchFamily="34" charset="0"/>
              </a:rPr>
              <a:t>Growth of ready meals market up by 4%</a:t>
            </a:r>
            <a:endParaRPr lang="en-GB" dirty="0">
              <a:solidFill>
                <a:prstClr val="black"/>
              </a:solidFill>
              <a:latin typeface="Arial" charset="0"/>
            </a:endParaRPr>
          </a:p>
        </p:txBody>
      </p:sp>
      <p:sp>
        <p:nvSpPr>
          <p:cNvPr id="5" name="Rectangle 4"/>
          <p:cNvSpPr/>
          <p:nvPr/>
        </p:nvSpPr>
        <p:spPr>
          <a:xfrm>
            <a:off x="1014411" y="6018594"/>
            <a:ext cx="7056784" cy="646331"/>
          </a:xfrm>
          <a:prstGeom prst="rect">
            <a:avLst/>
          </a:prstGeom>
        </p:spPr>
        <p:txBody>
          <a:bodyPr wrap="square">
            <a:spAutoFit/>
          </a:bodyPr>
          <a:lstStyle/>
          <a:p>
            <a:pPr fontAlgn="base">
              <a:spcBef>
                <a:spcPct val="0"/>
              </a:spcBef>
              <a:spcAft>
                <a:spcPct val="0"/>
              </a:spcAft>
            </a:pPr>
            <a:r>
              <a:rPr lang="en-US" b="1" dirty="0">
                <a:solidFill>
                  <a:prstClr val="black"/>
                </a:solidFill>
                <a:latin typeface="MyriadPro-Bold" panose="020B0703030403020204" pitchFamily="34" charset="0"/>
              </a:rPr>
              <a:t>The UK market for solar panels is currently growing at 25% per year. </a:t>
            </a:r>
            <a:r>
              <a:rPr lang="en-US" b="1" i="1" dirty="0">
                <a:solidFill>
                  <a:prstClr val="black"/>
                </a:solidFill>
                <a:latin typeface="MyriadPro-BoldIt" panose="020B0703030403090204" pitchFamily="34" charset="0"/>
              </a:rPr>
              <a:t>IKEA </a:t>
            </a:r>
            <a:r>
              <a:rPr lang="en-US" b="1" dirty="0">
                <a:solidFill>
                  <a:prstClr val="black"/>
                </a:solidFill>
                <a:latin typeface="MyriadPro-Bold" panose="020B0703030403020204" pitchFamily="34" charset="0"/>
              </a:rPr>
              <a:t>is launching packs of solar panels in 17 UK stores in 2013</a:t>
            </a:r>
            <a:endParaRPr lang="en-GB" dirty="0">
              <a:solidFill>
                <a:prstClr val="black"/>
              </a:solidFill>
              <a:latin typeface="Arial" charset="0"/>
            </a:endParaRPr>
          </a:p>
        </p:txBody>
      </p:sp>
      <p:pic>
        <p:nvPicPr>
          <p:cNvPr id="29698" name="Picture 2" descr="Image result for Billy Bookcas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11560" y="1412776"/>
            <a:ext cx="3442769" cy="1862830"/>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4" descr="Image result for ikea swedish meatball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6160" y="1091783"/>
            <a:ext cx="3958408" cy="2226605"/>
          </a:xfrm>
          <a:prstGeom prst="rect">
            <a:avLst/>
          </a:prstGeom>
          <a:noFill/>
          <a:extLst>
            <a:ext uri="{909E8E84-426E-40DD-AFC4-6F175D3DCCD1}">
              <a14:hiddenFill xmlns:a14="http://schemas.microsoft.com/office/drawing/2010/main">
                <a:solidFill>
                  <a:srgbClr val="FFFFFF"/>
                </a:solidFill>
              </a14:hiddenFill>
            </a:ext>
          </a:extLst>
        </p:spPr>
      </p:pic>
      <p:pic>
        <p:nvPicPr>
          <p:cNvPr id="29702" name="Picture 6" descr="Image result for ikea solar pane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175" y="4163045"/>
            <a:ext cx="3298753" cy="1855549"/>
          </a:xfrm>
          <a:prstGeom prst="rect">
            <a:avLst/>
          </a:prstGeom>
          <a:noFill/>
          <a:extLst>
            <a:ext uri="{909E8E84-426E-40DD-AFC4-6F175D3DCCD1}">
              <a14:hiddenFill xmlns:a14="http://schemas.microsoft.com/office/drawing/2010/main">
                <a:solidFill>
                  <a:srgbClr val="FFFFFF"/>
                </a:solidFill>
              </a14:hiddenFill>
            </a:ext>
          </a:extLst>
        </p:spPr>
      </p:pic>
      <p:pic>
        <p:nvPicPr>
          <p:cNvPr id="29704" name="Picture 8" descr="Image result for ikea solar pan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2739" y="4209024"/>
            <a:ext cx="3973717" cy="1809570"/>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2"/>
          <p:cNvSpPr>
            <a:spLocks noGrp="1"/>
          </p:cNvSpPr>
          <p:nvPr>
            <p:ph type="title"/>
          </p:nvPr>
        </p:nvSpPr>
        <p:spPr>
          <a:xfrm>
            <a:off x="70266" y="72008"/>
            <a:ext cx="8859452" cy="548680"/>
          </a:xfrm>
        </p:spPr>
        <p:txBody>
          <a:bodyPr>
            <a:noAutofit/>
          </a:bodyPr>
          <a:lstStyle/>
          <a:p>
            <a:r>
              <a:rPr lang="en-US" sz="3600" dirty="0" smtClean="0"/>
              <a:t>5.1 – The Issues with Resource Management</a:t>
            </a:r>
            <a:endParaRPr lang="en-US" sz="3600" dirty="0"/>
          </a:p>
        </p:txBody>
      </p:sp>
      <p:sp>
        <p:nvSpPr>
          <p:cNvPr id="15" name="TextBox 14">
            <a:hlinkClick r:id="rId7" action="ppaction://hlinkfile"/>
          </p:cNvPr>
          <p:cNvSpPr txBox="1"/>
          <p:nvPr/>
        </p:nvSpPr>
        <p:spPr>
          <a:xfrm>
            <a:off x="3995936" y="4017838"/>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661882096"/>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555337" cy="5763629"/>
          </a:xfrm>
          <a:prstGeom prst="rect">
            <a:avLst/>
          </a:prstGeom>
        </p:spPr>
        <p:txBody>
          <a:bodyPr wrap="square">
            <a:spAutoFit/>
          </a:bodyPr>
          <a:lstStyle/>
          <a:p>
            <a:pPr>
              <a:spcAft>
                <a:spcPts val="400"/>
              </a:spcAft>
              <a:buClr>
                <a:srgbClr val="F79646">
                  <a:lumMod val="50000"/>
                </a:srgbClr>
              </a:buClr>
              <a:tabLst>
                <a:tab pos="8345488" algn="r"/>
              </a:tabLst>
            </a:pPr>
            <a:r>
              <a:rPr lang="en-US" sz="1660" b="1" dirty="0" smtClean="0">
                <a:solidFill>
                  <a:srgbClr val="FF0000"/>
                </a:solidFill>
              </a:rPr>
              <a:t>Task 5.2 - </a:t>
            </a:r>
            <a:r>
              <a:rPr lang="en-US" sz="1660" dirty="0" smtClean="0">
                <a:solidFill>
                  <a:srgbClr val="FF0000"/>
                </a:solidFill>
              </a:rPr>
              <a:t>Explain </a:t>
            </a:r>
            <a:r>
              <a:rPr lang="en-US" sz="1660" dirty="0">
                <a:solidFill>
                  <a:srgbClr val="FF0000"/>
                </a:solidFill>
              </a:rPr>
              <a:t>why effective inventory control might be important to IKEA’s </a:t>
            </a:r>
            <a:r>
              <a:rPr lang="en-US" sz="1660" dirty="0" smtClean="0">
                <a:solidFill>
                  <a:srgbClr val="FF0000"/>
                </a:solidFill>
              </a:rPr>
              <a:t>success.</a:t>
            </a:r>
            <a:r>
              <a:rPr lang="en-US" sz="1660" dirty="0">
                <a:solidFill>
                  <a:srgbClr val="FF0000"/>
                </a:solidFill>
                <a:latin typeface="Arial" charset="0"/>
              </a:rPr>
              <a:t>	(6)</a:t>
            </a:r>
          </a:p>
          <a:p>
            <a:pPr fontAlgn="base">
              <a:spcBef>
                <a:spcPct val="0"/>
              </a:spcBef>
              <a:spcAft>
                <a:spcPts val="400"/>
              </a:spcAft>
              <a:buClr>
                <a:srgbClr val="F79646">
                  <a:lumMod val="50000"/>
                </a:srgbClr>
              </a:buClr>
              <a:tabLst>
                <a:tab pos="8345488" algn="r"/>
              </a:tabLst>
            </a:pPr>
            <a:r>
              <a:rPr lang="en-US" sz="1660" dirty="0" smtClean="0">
                <a:solidFill>
                  <a:srgbClr val="FF0000"/>
                </a:solidFill>
                <a:latin typeface="Arial"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sz="1660" b="1" dirty="0">
              <a:solidFill>
                <a:srgbClr val="FF0000"/>
              </a:solidFill>
              <a:latin typeface="Arial" charset="0"/>
            </a:endParaRPr>
          </a:p>
        </p:txBody>
      </p:sp>
      <p:sp>
        <p:nvSpPr>
          <p:cNvPr id="7" name="Title 2"/>
          <p:cNvSpPr>
            <a:spLocks noGrp="1"/>
          </p:cNvSpPr>
          <p:nvPr>
            <p:ph type="title"/>
          </p:nvPr>
        </p:nvSpPr>
        <p:spPr>
          <a:xfrm>
            <a:off x="70266" y="72008"/>
            <a:ext cx="8859452" cy="548680"/>
          </a:xfrm>
        </p:spPr>
        <p:txBody>
          <a:bodyPr>
            <a:noAutofit/>
          </a:bodyPr>
          <a:lstStyle/>
          <a:p>
            <a:r>
              <a:rPr lang="en-US" sz="3600" dirty="0" smtClean="0"/>
              <a:t>5.1 – The Issues with Resource Management</a:t>
            </a:r>
            <a:endParaRPr lang="en-US" sz="3600" dirty="0"/>
          </a:p>
        </p:txBody>
      </p:sp>
      <p:sp>
        <p:nvSpPr>
          <p:cNvPr id="8" name="TextBox 7">
            <a:hlinkClick r:id="rId3" action="ppaction://hlinkfile"/>
          </p:cNvPr>
          <p:cNvSpPr txBox="1"/>
          <p:nvPr/>
        </p:nvSpPr>
        <p:spPr>
          <a:xfrm>
            <a:off x="8316416" y="3729806"/>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196206277"/>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nvPr>
        </p:nvGraphicFramePr>
        <p:xfrm>
          <a:off x="251520" y="1052736"/>
          <a:ext cx="8640960" cy="5575300"/>
        </p:xfrm>
        <a:graphic>
          <a:graphicData uri="http://schemas.openxmlformats.org/drawingml/2006/table">
            <a:tbl>
              <a:tblPr firstRow="1" bandRow="1">
                <a:tableStyleId>{5C22544A-7EE6-4342-B048-85BDC9FD1C3A}</a:tableStyleId>
              </a:tblPr>
              <a:tblGrid>
                <a:gridCol w="1008112"/>
                <a:gridCol w="6840760"/>
                <a:gridCol w="792088"/>
              </a:tblGrid>
              <a:tr h="370840">
                <a:tc>
                  <a:txBody>
                    <a:bodyPr/>
                    <a:lstStyle/>
                    <a:p>
                      <a:pPr algn="ctr"/>
                      <a:r>
                        <a:rPr lang="en-GB" sz="1400" dirty="0" smtClean="0">
                          <a:latin typeface="Arial" panose="020B0604020202020204" pitchFamily="34" charset="0"/>
                          <a:cs typeface="Arial" panose="020B0604020202020204" pitchFamily="34" charset="0"/>
                        </a:rPr>
                        <a:t>Number</a:t>
                      </a:r>
                      <a:endParaRPr lang="en-GB" sz="1400" dirty="0">
                        <a:latin typeface="Arial" panose="020B0604020202020204" pitchFamily="34" charset="0"/>
                        <a:cs typeface="Arial" panose="020B0604020202020204" pitchFamily="34" charset="0"/>
                      </a:endParaRPr>
                    </a:p>
                  </a:txBody>
                  <a:tcPr/>
                </a:tc>
                <a:tc>
                  <a:txBody>
                    <a:bodyPr/>
                    <a:lstStyle/>
                    <a:p>
                      <a:r>
                        <a:rPr lang="en-GB" sz="1400" b="1" dirty="0" smtClean="0">
                          <a:latin typeface="Arial" panose="020B0604020202020204" pitchFamily="34" charset="0"/>
                          <a:cs typeface="Arial" panose="020B0604020202020204" pitchFamily="34" charset="0"/>
                        </a:rPr>
                        <a:t>Question</a:t>
                      </a:r>
                      <a:endParaRPr lang="en-GB" sz="1400" b="1" dirty="0">
                        <a:latin typeface="Arial" panose="020B0604020202020204" pitchFamily="34" charset="0"/>
                        <a:cs typeface="Arial" panose="020B0604020202020204" pitchFamily="34" charset="0"/>
                      </a:endParaRPr>
                    </a:p>
                  </a:txBody>
                  <a:tcPr/>
                </a:tc>
                <a:tc>
                  <a:txBody>
                    <a:bodyPr/>
                    <a:lstStyle/>
                    <a:p>
                      <a:pPr algn="ctr"/>
                      <a:r>
                        <a:rPr lang="en-GB" sz="1400" dirty="0" smtClean="0">
                          <a:latin typeface="Arial" panose="020B0604020202020204" pitchFamily="34" charset="0"/>
                          <a:cs typeface="Arial" panose="020B0604020202020204" pitchFamily="34" charset="0"/>
                        </a:rPr>
                        <a:t>Marks</a:t>
                      </a:r>
                    </a:p>
                  </a:txBody>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600" dirty="0" smtClean="0">
                          <a:latin typeface="Arial" panose="020B0604020202020204" pitchFamily="34" charset="0"/>
                          <a:cs typeface="Arial" panose="020B0604020202020204" pitchFamily="34" charset="0"/>
                        </a:rPr>
                        <a:t>7</a:t>
                      </a:r>
                      <a:endParaRPr lang="en-GB" sz="1600" dirty="0" smtClean="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Explain why effective inventory control might be important to IKEA’s success.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smtClean="0">
                          <a:latin typeface="Arial" panose="020B0604020202020204" pitchFamily="34" charset="0"/>
                          <a:cs typeface="Arial" panose="020B0604020202020204" pitchFamily="34" charset="0"/>
                        </a:rPr>
                        <a:t>6 marks</a:t>
                      </a:r>
                    </a:p>
                  </a:txBody>
                  <a:tcPr/>
                </a:tc>
              </a:tr>
              <a:tr h="370840">
                <a:tc>
                  <a:txBody>
                    <a:bodyPr/>
                    <a:lstStyle/>
                    <a:p>
                      <a:endParaRPr lang="en-GB" sz="1600" dirty="0">
                        <a:latin typeface="Arial" panose="020B0604020202020204" pitchFamily="34" charset="0"/>
                        <a:cs typeface="Arial" panose="020B0604020202020204" pitchFamily="34" charset="0"/>
                      </a:endParaRPr>
                    </a:p>
                  </a:txBody>
                  <a:tcPr/>
                </a:tc>
                <a:tc>
                  <a:txBody>
                    <a:bodyPr/>
                    <a:lstStyle/>
                    <a:p>
                      <a:pPr marR="0" algn="ctr">
                        <a:spcAft>
                          <a:spcPts val="3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(Knowledge 2, Application 2, Analysis 2)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R="0" algn="l">
                        <a:spcAft>
                          <a:spcPts val="3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Knowledge/understanding/: </a:t>
                      </a:r>
                      <a:r>
                        <a:rPr lang="en-US" sz="1500" b="0" i="0" u="none" strike="noStrike" baseline="0" dirty="0" smtClean="0">
                          <a:solidFill>
                            <a:srgbClr val="000000"/>
                          </a:solidFill>
                          <a:latin typeface="Arial" panose="020B0604020202020204" pitchFamily="34" charset="0"/>
                          <a:cs typeface="Arial" panose="020B0604020202020204" pitchFamily="34" charset="0"/>
                        </a:rPr>
                        <a:t>up to 2 marks for defining inventory control or stating why it is important e.g. the process of making sure that the optimum level of inventory is held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r>
                        <a:rPr lang="en-US" sz="1500" b="0" i="0" u="none" strike="noStrike" baseline="0" dirty="0" smtClean="0">
                          <a:solidFill>
                            <a:srgbClr val="000000"/>
                          </a:solidFill>
                          <a:latin typeface="Arial" panose="020B0604020202020204" pitchFamily="34" charset="0"/>
                          <a:cs typeface="Arial" panose="020B0604020202020204" pitchFamily="34" charset="0"/>
                        </a:rPr>
                        <a:t>so that demand can be met whilst keeping the costs of holding inventory to a minimum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R="0" algn="l">
                        <a:spcAft>
                          <a:spcPts val="3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Application: </a:t>
                      </a:r>
                      <a:r>
                        <a:rPr lang="en-US" sz="1500" b="0" i="0" u="none" strike="noStrike" baseline="0" dirty="0" smtClean="0">
                          <a:solidFill>
                            <a:srgbClr val="000000"/>
                          </a:solidFill>
                          <a:latin typeface="Arial" panose="020B0604020202020204" pitchFamily="34" charset="0"/>
                          <a:cs typeface="Arial" panose="020B0604020202020204" pitchFamily="34" charset="0"/>
                        </a:rPr>
                        <a:t>up to 2 marks for </a:t>
                      </a:r>
                      <a:r>
                        <a:rPr lang="en-US" sz="1500" b="0" i="0" u="none" strike="noStrike" baseline="0" dirty="0" err="1" smtClean="0">
                          <a:solidFill>
                            <a:srgbClr val="000000"/>
                          </a:solidFill>
                          <a:latin typeface="Arial" panose="020B0604020202020204" pitchFamily="34" charset="0"/>
                          <a:cs typeface="Arial" panose="020B0604020202020204" pitchFamily="34" charset="0"/>
                        </a:rPr>
                        <a:t>contextualised</a:t>
                      </a:r>
                      <a:r>
                        <a:rPr lang="en-US" sz="1500" b="0" i="0" u="none" strike="noStrike" baseline="0" dirty="0" smtClean="0">
                          <a:solidFill>
                            <a:srgbClr val="000000"/>
                          </a:solidFill>
                          <a:latin typeface="Arial" panose="020B0604020202020204" pitchFamily="34" charset="0"/>
                          <a:cs typeface="Arial" panose="020B0604020202020204" pitchFamily="34" charset="0"/>
                        </a:rPr>
                        <a:t> answers demonstrating the impact of effective inventory control on </a:t>
                      </a:r>
                      <a:r>
                        <a:rPr lang="en-US" sz="1500" b="0" i="1" u="none" strike="noStrike" baseline="0" dirty="0" smtClean="0">
                          <a:solidFill>
                            <a:srgbClr val="000000"/>
                          </a:solidFill>
                          <a:latin typeface="Arial" panose="020B0604020202020204" pitchFamily="34" charset="0"/>
                          <a:cs typeface="Arial" panose="020B0604020202020204" pitchFamily="34" charset="0"/>
                        </a:rPr>
                        <a:t>IKEA </a:t>
                      </a:r>
                      <a:r>
                        <a:rPr lang="en-US" sz="1500" b="0" i="0" u="none" strike="noStrike" baseline="0" dirty="0" smtClean="0">
                          <a:solidFill>
                            <a:srgbClr val="000000"/>
                          </a:solidFill>
                          <a:latin typeface="Arial" panose="020B0604020202020204" pitchFamily="34" charset="0"/>
                          <a:cs typeface="Arial" panose="020B0604020202020204" pitchFamily="34" charset="0"/>
                        </a:rPr>
                        <a:t>e.g. </a:t>
                      </a:r>
                      <a:r>
                        <a:rPr lang="en-US" sz="1500" b="0" i="1" u="none" strike="noStrike" baseline="0" dirty="0" smtClean="0">
                          <a:solidFill>
                            <a:srgbClr val="000000"/>
                          </a:solidFill>
                          <a:latin typeface="Arial" panose="020B0604020202020204" pitchFamily="34" charset="0"/>
                          <a:cs typeface="Arial" panose="020B0604020202020204" pitchFamily="34" charset="0"/>
                        </a:rPr>
                        <a:t>IKEA </a:t>
                      </a:r>
                      <a:r>
                        <a:rPr lang="en-US" sz="1500" b="0" i="0" u="none" strike="noStrike" baseline="0" dirty="0" smtClean="0">
                          <a:solidFill>
                            <a:srgbClr val="000000"/>
                          </a:solidFill>
                          <a:latin typeface="Arial" panose="020B0604020202020204" pitchFamily="34" charset="0"/>
                          <a:cs typeface="Arial" panose="020B0604020202020204" pitchFamily="34" charset="0"/>
                        </a:rPr>
                        <a:t>has a very wide range of products such as sofas, textiles, beds, food for which it needs to monitor inventory levels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r>
                        <a:rPr lang="en-US" sz="1500" b="0" i="0" u="none" strike="noStrike" baseline="0" dirty="0" smtClean="0">
                          <a:solidFill>
                            <a:srgbClr val="000000"/>
                          </a:solidFill>
                          <a:latin typeface="Arial" panose="020B0604020202020204" pitchFamily="34" charset="0"/>
                          <a:cs typeface="Arial" panose="020B0604020202020204" pitchFamily="34" charset="0"/>
                        </a:rPr>
                        <a:t>Food stuffs can be perishable and need to be sold within a certain period of time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R="0" algn="l">
                        <a:spcAft>
                          <a:spcPts val="300"/>
                        </a:spcAft>
                      </a:pPr>
                      <a:r>
                        <a:rPr lang="en-US" sz="1500" b="1" i="0" u="none" strike="noStrike" baseline="0" dirty="0" smtClean="0">
                          <a:solidFill>
                            <a:srgbClr val="000000"/>
                          </a:solidFill>
                          <a:latin typeface="Arial" panose="020B0604020202020204" pitchFamily="34" charset="0"/>
                          <a:cs typeface="Arial" panose="020B0604020202020204" pitchFamily="34" charset="0"/>
                        </a:rPr>
                        <a:t>Analysis: </a:t>
                      </a:r>
                      <a:r>
                        <a:rPr lang="en-US" sz="1500" b="0" i="0" u="none" strike="noStrike" baseline="0" dirty="0" smtClean="0">
                          <a:solidFill>
                            <a:srgbClr val="000000"/>
                          </a:solidFill>
                          <a:latin typeface="Arial" panose="020B0604020202020204" pitchFamily="34" charset="0"/>
                          <a:cs typeface="Arial" panose="020B0604020202020204" pitchFamily="34" charset="0"/>
                        </a:rPr>
                        <a:t>up to 2 marks for giving a reason/cause/consequence/cost to </a:t>
                      </a:r>
                      <a:r>
                        <a:rPr lang="en-US" sz="1500" b="0" i="1" u="none" strike="noStrike" baseline="0" dirty="0" smtClean="0">
                          <a:solidFill>
                            <a:srgbClr val="000000"/>
                          </a:solidFill>
                          <a:latin typeface="Arial" panose="020B0604020202020204" pitchFamily="34" charset="0"/>
                          <a:cs typeface="Arial" panose="020B0604020202020204" pitchFamily="34" charset="0"/>
                        </a:rPr>
                        <a:t>IKEA </a:t>
                      </a:r>
                      <a:r>
                        <a:rPr lang="en-US" sz="1500" b="0" i="0" u="none" strike="noStrike" baseline="0" dirty="0" smtClean="0">
                          <a:solidFill>
                            <a:srgbClr val="000000"/>
                          </a:solidFill>
                          <a:latin typeface="Arial" panose="020B0604020202020204" pitchFamily="34" charset="0"/>
                          <a:cs typeface="Arial" panose="020B0604020202020204" pitchFamily="34" charset="0"/>
                        </a:rPr>
                        <a:t>e.g. Having the right amount of furniture products in stock in the correct locations around the world ay lead to an increase in sales/profits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r>
                        <a:rPr lang="en-US" sz="1500" b="0" i="0" u="none" strike="noStrike" baseline="0" dirty="0" smtClean="0">
                          <a:solidFill>
                            <a:srgbClr val="000000"/>
                          </a:solidFill>
                          <a:latin typeface="Arial" panose="020B0604020202020204" pitchFamily="34" charset="0"/>
                          <a:cs typeface="Arial" panose="020B0604020202020204" pitchFamily="34" charset="0"/>
                        </a:rPr>
                        <a:t>as customers know the furniture products are readily available they are more likely to visit and purchase goods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endParaRPr lang="en-US" sz="1500" b="0" i="0" u="none" strike="noStrike" baseline="0" dirty="0" smtClean="0">
                        <a:solidFill>
                          <a:srgbClr val="000000"/>
                        </a:solidFill>
                        <a:latin typeface="Arial" panose="020B0604020202020204" pitchFamily="34" charset="0"/>
                        <a:cs typeface="Arial" panose="020B0604020202020204" pitchFamily="34" charset="0"/>
                      </a:endParaRPr>
                    </a:p>
                    <a:p>
                      <a:pPr marR="0" algn="l">
                        <a:spcAft>
                          <a:spcPts val="300"/>
                        </a:spcAft>
                      </a:pPr>
                      <a:r>
                        <a:rPr lang="en-GB" sz="1500" b="1" i="0" u="none" strike="noStrike" baseline="0" dirty="0" smtClean="0">
                          <a:solidFill>
                            <a:srgbClr val="000000"/>
                          </a:solidFill>
                          <a:latin typeface="Arial" panose="020B0604020202020204" pitchFamily="34" charset="0"/>
                          <a:cs typeface="Arial" panose="020B0604020202020204" pitchFamily="34" charset="0"/>
                        </a:rPr>
                        <a:t>OR </a:t>
                      </a:r>
                      <a:endParaRPr lang="en-GB" sz="1500" b="0" i="0" u="none" strike="noStrike" baseline="0" dirty="0" smtClean="0">
                        <a:solidFill>
                          <a:srgbClr val="000000"/>
                        </a:solidFill>
                        <a:latin typeface="Arial" panose="020B0604020202020204" pitchFamily="34" charset="0"/>
                        <a:cs typeface="Arial" panose="020B0604020202020204" pitchFamily="34" charset="0"/>
                      </a:endParaRPr>
                    </a:p>
                    <a:p>
                      <a:pPr>
                        <a:spcAft>
                          <a:spcPts val="300"/>
                        </a:spcAft>
                      </a:pPr>
                      <a:r>
                        <a:rPr lang="en-US" sz="1500" b="0" i="0" u="none" strike="noStrike" baseline="0" dirty="0" smtClean="0">
                          <a:solidFill>
                            <a:srgbClr val="000000"/>
                          </a:solidFill>
                          <a:latin typeface="Arial" panose="020B0604020202020204" pitchFamily="34" charset="0"/>
                          <a:cs typeface="Arial" panose="020B0604020202020204" pitchFamily="34" charset="0"/>
                        </a:rPr>
                        <a:t>Minimising costs for </a:t>
                      </a:r>
                      <a:r>
                        <a:rPr lang="en-US" sz="1500" b="0" i="1" u="none" strike="noStrike" baseline="0" dirty="0" smtClean="0">
                          <a:solidFill>
                            <a:srgbClr val="000000"/>
                          </a:solidFill>
                          <a:latin typeface="Arial" panose="020B0604020202020204" pitchFamily="34" charset="0"/>
                          <a:cs typeface="Arial" panose="020B0604020202020204" pitchFamily="34" charset="0"/>
                        </a:rPr>
                        <a:t>IKEA </a:t>
                      </a:r>
                      <a:r>
                        <a:rPr lang="en-US" sz="1500" b="0" i="0" u="none" strike="noStrike" baseline="0" dirty="0" smtClean="0">
                          <a:solidFill>
                            <a:srgbClr val="000000"/>
                          </a:solidFill>
                          <a:latin typeface="Arial" panose="020B0604020202020204" pitchFamily="34" charset="0"/>
                          <a:cs typeface="Arial" panose="020B0604020202020204" pitchFamily="34" charset="0"/>
                        </a:rPr>
                        <a:t>is important to maintain its profitability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r>
                        <a:rPr lang="en-US" sz="1500" b="0" i="0" u="none" strike="noStrike" baseline="0" dirty="0" smtClean="0">
                          <a:solidFill>
                            <a:srgbClr val="000000"/>
                          </a:solidFill>
                          <a:latin typeface="Arial" panose="020B0604020202020204" pitchFamily="34" charset="0"/>
                          <a:cs typeface="Arial" panose="020B0604020202020204" pitchFamily="34" charset="0"/>
                        </a:rPr>
                        <a:t>therefore effective inventory control is crucial to avoid over stocking thus increasing costs </a:t>
                      </a:r>
                      <a:r>
                        <a:rPr lang="en-US" sz="1500" b="1" i="0" u="none" strike="noStrike" baseline="0" dirty="0" smtClean="0">
                          <a:solidFill>
                            <a:srgbClr val="000000"/>
                          </a:solidFill>
                          <a:latin typeface="Arial" panose="020B0604020202020204" pitchFamily="34" charset="0"/>
                          <a:cs typeface="Arial" panose="020B0604020202020204" pitchFamily="34" charset="0"/>
                        </a:rPr>
                        <a:t>(1 mark) </a:t>
                      </a:r>
                      <a:r>
                        <a:rPr lang="en-US" sz="1500" b="0" i="0" u="none" strike="noStrike" baseline="0" dirty="0" smtClean="0">
                          <a:solidFill>
                            <a:srgbClr val="000000"/>
                          </a:solidFill>
                          <a:latin typeface="Arial" panose="020B0604020202020204" pitchFamily="34" charset="0"/>
                          <a:cs typeface="Arial" panose="020B0604020202020204" pitchFamily="34" charset="0"/>
                        </a:rPr>
                        <a:t>	</a:t>
                      </a:r>
                    </a:p>
                  </a:txBody>
                  <a:tcPr/>
                </a:tc>
                <a:tc>
                  <a:txBody>
                    <a:bodyPr/>
                    <a:lstStyle/>
                    <a:p>
                      <a:pPr algn="ctr"/>
                      <a:endParaRPr lang="en-GB" sz="1600" dirty="0" smtClean="0">
                        <a:latin typeface="Arial" panose="020B0604020202020204" pitchFamily="34" charset="0"/>
                        <a:cs typeface="Arial" panose="020B0604020202020204" pitchFamily="34" charset="0"/>
                      </a:endParaRPr>
                    </a:p>
                    <a:p>
                      <a:pPr algn="ctr"/>
                      <a:r>
                        <a:rPr lang="en-GB" sz="1600" dirty="0" smtClean="0">
                          <a:latin typeface="Arial" panose="020B0604020202020204" pitchFamily="34" charset="0"/>
                          <a:cs typeface="Arial" panose="020B0604020202020204" pitchFamily="34" charset="0"/>
                        </a:rPr>
                        <a:t>1-2 marks</a:t>
                      </a: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r>
                        <a:rPr lang="en-GB" sz="1600" dirty="0" smtClean="0">
                          <a:latin typeface="Arial" panose="020B0604020202020204" pitchFamily="34" charset="0"/>
                          <a:cs typeface="Arial" panose="020B0604020202020204" pitchFamily="34" charset="0"/>
                        </a:rPr>
                        <a:t>1-2 marks</a:t>
                      </a: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endParaRPr lang="en-GB" sz="1600" dirty="0" smtClean="0">
                        <a:latin typeface="Arial" panose="020B0604020202020204" pitchFamily="34" charset="0"/>
                        <a:cs typeface="Arial" panose="020B0604020202020204" pitchFamily="34" charset="0"/>
                      </a:endParaRPr>
                    </a:p>
                    <a:p>
                      <a:pPr algn="ctr"/>
                      <a:r>
                        <a:rPr lang="en-GB" sz="1600" dirty="0" smtClean="0">
                          <a:latin typeface="Arial" panose="020B0604020202020204" pitchFamily="34" charset="0"/>
                          <a:cs typeface="Arial" panose="020B0604020202020204" pitchFamily="34" charset="0"/>
                        </a:rPr>
                        <a:t>1-2 marks</a:t>
                      </a:r>
                    </a:p>
                    <a:p>
                      <a:pPr algn="ctr"/>
                      <a:endParaRPr lang="en-GB" sz="1600" dirty="0" smtClean="0">
                        <a:latin typeface="Arial" panose="020B0604020202020204" pitchFamily="34" charset="0"/>
                        <a:cs typeface="Arial" panose="020B0604020202020204" pitchFamily="34" charset="0"/>
                      </a:endParaRPr>
                    </a:p>
                  </a:txBody>
                  <a:tcPr/>
                </a:tc>
              </a:tr>
            </a:tbl>
          </a:graphicData>
        </a:graphic>
      </p:graphicFrame>
      <p:sp>
        <p:nvSpPr>
          <p:cNvPr id="8" name="Title 2"/>
          <p:cNvSpPr>
            <a:spLocks noGrp="1"/>
          </p:cNvSpPr>
          <p:nvPr>
            <p:ph type="title"/>
          </p:nvPr>
        </p:nvSpPr>
        <p:spPr>
          <a:xfrm>
            <a:off x="70266" y="72008"/>
            <a:ext cx="8859452" cy="548680"/>
          </a:xfrm>
        </p:spPr>
        <p:txBody>
          <a:bodyPr>
            <a:noAutofit/>
          </a:bodyPr>
          <a:lstStyle/>
          <a:p>
            <a:r>
              <a:rPr lang="en-US" sz="3600" dirty="0" smtClean="0"/>
              <a:t>5.1 – The Issues with Resource Management</a:t>
            </a:r>
            <a:endParaRPr lang="en-US" sz="3600" dirty="0"/>
          </a:p>
        </p:txBody>
      </p:sp>
      <p:sp>
        <p:nvSpPr>
          <p:cNvPr id="9" name="TextBox 8">
            <a:hlinkClick r:id="rId3" action="ppaction://hlinkfile"/>
          </p:cNvPr>
          <p:cNvSpPr txBox="1"/>
          <p:nvPr/>
        </p:nvSpPr>
        <p:spPr>
          <a:xfrm>
            <a:off x="8244408" y="4509120"/>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799211969"/>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497961863"/>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Your school and the levels of management and titles</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Who a teacher can complain to without it affecting their job.</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Where Unions are placed in the Span of Control.</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Where your parents are within their company structure and the levels of decisions they can make.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632311"/>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2000" dirty="0" smtClean="0"/>
              <a:t>Project </a:t>
            </a:r>
            <a:r>
              <a:rPr lang="en-US" sz="2000" dirty="0"/>
              <a:t>management </a:t>
            </a:r>
            <a:r>
              <a:rPr lang="en-US" sz="2000" dirty="0" smtClean="0"/>
              <a:t>tools</a:t>
            </a:r>
            <a:r>
              <a:rPr lang="en-US" sz="2000" dirty="0"/>
              <a:t> </a:t>
            </a:r>
            <a:r>
              <a:rPr lang="en-US" sz="2000" dirty="0" smtClean="0"/>
              <a:t>are tried and tested tools used by business  to plot out and plan lines of action in order to make it easier to follow. Think about creating a study plan for revision and then making this involve other people, resources, money, timings, locations etc. and that is the nature of a good plan. Here are three types you need to be aware of for the exam.</a:t>
            </a:r>
            <a:endParaRPr lang="en-US" sz="2000" dirty="0"/>
          </a:p>
          <a:p>
            <a:pPr marL="720725" lvl="1" indent="-342900">
              <a:spcAft>
                <a:spcPts val="600"/>
              </a:spcAft>
              <a:buClr>
                <a:srgbClr val="00B050"/>
              </a:buClr>
              <a:buFont typeface="Arial" panose="020B0604020202020204" pitchFamily="34" charset="0"/>
              <a:buChar char="•"/>
            </a:pPr>
            <a:r>
              <a:rPr lang="en-US" sz="2000" b="1" dirty="0" smtClean="0"/>
              <a:t>Gantt charts </a:t>
            </a:r>
            <a:r>
              <a:rPr lang="en-US" sz="2000" dirty="0" smtClean="0"/>
              <a:t>– A day by day flow diagram of events that need to be met including dependencies and milestones.</a:t>
            </a:r>
            <a:endParaRPr lang="en-US" sz="2000" dirty="0"/>
          </a:p>
          <a:p>
            <a:pPr marL="720725" lvl="1" indent="-342900">
              <a:spcAft>
                <a:spcPts val="600"/>
              </a:spcAft>
              <a:buClr>
                <a:srgbClr val="00B050"/>
              </a:buClr>
              <a:buFont typeface="Arial" panose="020B0604020202020204" pitchFamily="34" charset="0"/>
              <a:buChar char="•"/>
            </a:pPr>
            <a:r>
              <a:rPr lang="en-US" sz="2000" b="1" dirty="0" smtClean="0"/>
              <a:t>Project plan </a:t>
            </a:r>
            <a:r>
              <a:rPr lang="en-US" sz="2000" dirty="0"/>
              <a:t>- a formal document designed to guide the control and execution of a project. </a:t>
            </a:r>
          </a:p>
          <a:p>
            <a:pPr marL="720725" lvl="1" indent="-342900">
              <a:spcAft>
                <a:spcPts val="600"/>
              </a:spcAft>
              <a:buClr>
                <a:srgbClr val="00B050"/>
              </a:buClr>
              <a:buFont typeface="Arial" panose="020B0604020202020204" pitchFamily="34" charset="0"/>
              <a:buChar char="•"/>
            </a:pPr>
            <a:r>
              <a:rPr lang="en-US" sz="2000" b="1" dirty="0" smtClean="0"/>
              <a:t>Risk register </a:t>
            </a:r>
            <a:r>
              <a:rPr lang="en-US" sz="2000" dirty="0" smtClean="0"/>
              <a:t>- </a:t>
            </a:r>
            <a:r>
              <a:rPr lang="en-US" sz="2000" dirty="0"/>
              <a:t>Upon completion of a risk management plan, a company should create a master document known as a risk register. </a:t>
            </a:r>
          </a:p>
          <a:p>
            <a:pPr marL="355600" lvl="1" indent="-342900">
              <a:spcAft>
                <a:spcPts val="600"/>
              </a:spcAft>
              <a:buClr>
                <a:srgbClr val="00B050"/>
              </a:buClr>
              <a:buFont typeface="Wingdings 3" panose="05040102010807070707" pitchFamily="18" charset="2"/>
              <a:buChar char=""/>
            </a:pPr>
            <a:r>
              <a:rPr lang="en-US" sz="2000" dirty="0" smtClean="0"/>
              <a:t>During the exam you may need to </a:t>
            </a:r>
            <a:r>
              <a:rPr lang="en-US" sz="2000" dirty="0"/>
              <a:t>include the interpretation of data. </a:t>
            </a:r>
            <a:r>
              <a:rPr lang="en-US" sz="2000" dirty="0" smtClean="0"/>
              <a:t>Interpretation must </a:t>
            </a:r>
            <a:r>
              <a:rPr lang="en-US" sz="2000" dirty="0"/>
              <a:t>be in context.</a:t>
            </a:r>
          </a:p>
        </p:txBody>
      </p:sp>
      <p:sp>
        <p:nvSpPr>
          <p:cNvPr id="14" name="Title 2"/>
          <p:cNvSpPr>
            <a:spLocks noGrp="1"/>
          </p:cNvSpPr>
          <p:nvPr>
            <p:ph type="title"/>
          </p:nvPr>
        </p:nvSpPr>
        <p:spPr>
          <a:xfrm>
            <a:off x="70266" y="72008"/>
            <a:ext cx="8859452" cy="548680"/>
          </a:xfrm>
        </p:spPr>
        <p:txBody>
          <a:bodyPr>
            <a:noAutofit/>
          </a:bodyPr>
          <a:lstStyle/>
          <a:p>
            <a:r>
              <a:rPr lang="en-US" sz="4000" dirty="0" smtClean="0"/>
              <a:t>5.2 – Project Management Tools</a:t>
            </a:r>
            <a:endParaRPr lang="en-US" sz="4000" dirty="0"/>
          </a:p>
        </p:txBody>
      </p:sp>
    </p:spTree>
    <p:extLst>
      <p:ext uri="{BB962C8B-B14F-4D97-AF65-F5344CB8AC3E}">
        <p14:creationId xmlns:p14="http://schemas.microsoft.com/office/powerpoint/2010/main" val="1851240590"/>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624737" cy="5786199"/>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500" dirty="0"/>
              <a:t>A Gantt chart, commonly used in project management, is one of the most popular and useful ways of showing activities (tasks or events) displayed against time. On the </a:t>
            </a:r>
            <a:r>
              <a:rPr lang="en-US" sz="1500" dirty="0" smtClean="0"/>
              <a:t>left of </a:t>
            </a:r>
            <a:r>
              <a:rPr lang="en-US" sz="1500" dirty="0"/>
              <a:t>the chart is a list of the activities and along the top is a suitable time scale. Each activity is represented by a bar; the position and length of the bar reflects the start date, duration and end date of the activity. This allows you to see at a glance:</a:t>
            </a:r>
          </a:p>
          <a:p>
            <a:pPr marL="720725" lvl="1" indent="-342900">
              <a:spcAft>
                <a:spcPts val="600"/>
              </a:spcAft>
              <a:buClr>
                <a:srgbClr val="00B050"/>
              </a:buClr>
              <a:buFont typeface="Arial" panose="020B0604020202020204" pitchFamily="34" charset="0"/>
              <a:buChar char="•"/>
            </a:pPr>
            <a:r>
              <a:rPr lang="en-US" sz="1500" dirty="0" smtClean="0"/>
              <a:t>What </a:t>
            </a:r>
            <a:r>
              <a:rPr lang="en-US" sz="1500" dirty="0"/>
              <a:t>the various activities are</a:t>
            </a:r>
          </a:p>
          <a:p>
            <a:pPr marL="720725" lvl="1" indent="-342900">
              <a:spcAft>
                <a:spcPts val="600"/>
              </a:spcAft>
              <a:buClr>
                <a:srgbClr val="00B050"/>
              </a:buClr>
              <a:buFont typeface="Arial" panose="020B0604020202020204" pitchFamily="34" charset="0"/>
              <a:buChar char="•"/>
            </a:pPr>
            <a:r>
              <a:rPr lang="en-US" sz="1500" dirty="0"/>
              <a:t>When each activity begins and ends</a:t>
            </a:r>
          </a:p>
          <a:p>
            <a:pPr marL="720725" lvl="1" indent="-342900">
              <a:spcAft>
                <a:spcPts val="600"/>
              </a:spcAft>
              <a:buClr>
                <a:srgbClr val="00B050"/>
              </a:buClr>
              <a:buFont typeface="Arial" panose="020B0604020202020204" pitchFamily="34" charset="0"/>
              <a:buChar char="•"/>
            </a:pPr>
            <a:r>
              <a:rPr lang="en-US" sz="1500" dirty="0"/>
              <a:t>How long each activity is scheduled to last</a:t>
            </a:r>
          </a:p>
          <a:p>
            <a:pPr marL="720725" lvl="1" indent="-342900">
              <a:spcAft>
                <a:spcPts val="600"/>
              </a:spcAft>
              <a:buClr>
                <a:srgbClr val="00B050"/>
              </a:buClr>
              <a:buFont typeface="Arial" panose="020B0604020202020204" pitchFamily="34" charset="0"/>
              <a:buChar char="•"/>
            </a:pPr>
            <a:r>
              <a:rPr lang="en-US" sz="1500" dirty="0"/>
              <a:t>Where activities overlap with other activities, and by how much</a:t>
            </a:r>
          </a:p>
          <a:p>
            <a:pPr marL="720725" lvl="1" indent="-342900">
              <a:spcAft>
                <a:spcPts val="600"/>
              </a:spcAft>
              <a:buClr>
                <a:srgbClr val="00B050"/>
              </a:buClr>
              <a:buFont typeface="Arial" panose="020B0604020202020204" pitchFamily="34" charset="0"/>
              <a:buChar char="•"/>
            </a:pPr>
            <a:r>
              <a:rPr lang="en-US" sz="1500" dirty="0"/>
              <a:t>The start and end date of the whole </a:t>
            </a:r>
            <a:r>
              <a:rPr lang="en-US" sz="1500" dirty="0" smtClean="0"/>
              <a:t>project</a:t>
            </a:r>
          </a:p>
          <a:p>
            <a:pPr marL="360363" lvl="1" indent="-342900">
              <a:spcAft>
                <a:spcPts val="600"/>
              </a:spcAft>
              <a:buClr>
                <a:srgbClr val="00B050"/>
              </a:buClr>
              <a:buFont typeface="Wingdings 3" panose="05040102010807070707" pitchFamily="18" charset="2"/>
              <a:buChar char=""/>
            </a:pPr>
            <a:r>
              <a:rPr lang="en-US" sz="1500" dirty="0" smtClean="0"/>
              <a:t>At the end of the day it is managers use these to plan a schedule for changes, times, delays, dependencies and setting milestones for progress to </a:t>
            </a:r>
            <a:r>
              <a:rPr lang="en-US" sz="1500" dirty="0"/>
              <a:t>happen. </a:t>
            </a:r>
            <a:endParaRPr lang="en-US" sz="1500" dirty="0" smtClean="0"/>
          </a:p>
          <a:p>
            <a:pPr marL="360363" lvl="1" indent="-342900">
              <a:spcAft>
                <a:spcPts val="600"/>
              </a:spcAft>
              <a:buClr>
                <a:srgbClr val="00B050"/>
              </a:buClr>
              <a:buFont typeface="Wingdings 3" panose="05040102010807070707" pitchFamily="18" charset="2"/>
              <a:buChar char=""/>
            </a:pPr>
            <a:r>
              <a:rPr lang="en-US" sz="1500" dirty="0" smtClean="0"/>
              <a:t>Enderoth </a:t>
            </a:r>
            <a:r>
              <a:rPr lang="en-US" sz="1500" dirty="0"/>
              <a:t>School </a:t>
            </a:r>
            <a:r>
              <a:rPr lang="en-US" sz="1500" dirty="0" smtClean="0"/>
              <a:t>currently teaches to year 11. It plans to open up to Years 12 and 13 from September 2017 using the Year 11 students progressing to As and A2 level. To do so it plans on changing the core GCSE subjects, English, </a:t>
            </a:r>
            <a:r>
              <a:rPr lang="en-US" sz="1500" dirty="0" err="1" smtClean="0"/>
              <a:t>Maths</a:t>
            </a:r>
            <a:r>
              <a:rPr lang="en-US" sz="1500" dirty="0" smtClean="0"/>
              <a:t>, and Sciences to Year 09 and 10 with possible retakes in Year 11 with the non-core GCSE’s in Year 11.</a:t>
            </a:r>
            <a:endParaRPr lang="en-US" sz="1500" dirty="0"/>
          </a:p>
          <a:p>
            <a:pPr marL="360363" lvl="1" indent="-342900">
              <a:spcAft>
                <a:spcPts val="600"/>
              </a:spcAft>
              <a:buClr>
                <a:srgbClr val="00B050"/>
              </a:buClr>
              <a:buFont typeface="Wingdings 3" panose="05040102010807070707" pitchFamily="18" charset="2"/>
              <a:buChar char=""/>
            </a:pPr>
            <a:r>
              <a:rPr lang="en-US" sz="1500" b="1" dirty="0" smtClean="0">
                <a:solidFill>
                  <a:srgbClr val="FF0000"/>
                </a:solidFill>
              </a:rPr>
              <a:t>Task 5.3</a:t>
            </a:r>
            <a:r>
              <a:rPr lang="en-US" sz="1500" dirty="0" smtClean="0">
                <a:solidFill>
                  <a:srgbClr val="FF0000"/>
                </a:solidFill>
              </a:rPr>
              <a:t> – Create a Gantt Chart in Excel to plan the next two years subject changes including dependencies, milestones and other provisions.</a:t>
            </a:r>
            <a:endParaRPr lang="en-US" sz="15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4000" dirty="0" smtClean="0"/>
              <a:t>5.2 – Project Management Tools - Gantt</a:t>
            </a:r>
            <a:endParaRPr lang="en-US" sz="4000" dirty="0"/>
          </a:p>
        </p:txBody>
      </p:sp>
      <p:pic>
        <p:nvPicPr>
          <p:cNvPr id="2050" name="Picture 2" descr="Gantt Char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6256" y="1844824"/>
            <a:ext cx="1944216" cy="134599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gantt chart schedul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876256" y="1052736"/>
            <a:ext cx="1944216" cy="671880"/>
          </a:xfrm>
          <a:prstGeom prst="rect">
            <a:avLst/>
          </a:prstGeom>
          <a:noFill/>
          <a:extLst>
            <a:ext uri="{909E8E84-426E-40DD-AFC4-6F175D3DCCD1}">
              <a14:hiddenFill xmlns:a14="http://schemas.microsoft.com/office/drawing/2010/main">
                <a:solidFill>
                  <a:srgbClr val="FFFFFF"/>
                </a:solidFill>
              </a14:hiddenFill>
            </a:ext>
          </a:extLst>
        </p:spPr>
      </p:pic>
      <p:pic>
        <p:nvPicPr>
          <p:cNvPr id="2" name="5.2 - How To Build A Gantt Char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876256" y="3311028"/>
            <a:ext cx="1944216" cy="1092768"/>
          </a:xfrm>
          <a:prstGeom prst="rect">
            <a:avLst/>
          </a:prstGeom>
        </p:spPr>
      </p:pic>
      <p:sp>
        <p:nvSpPr>
          <p:cNvPr id="3" name="TextBox 2">
            <a:hlinkClick r:id="rId8" action="ppaction://hlinkfile"/>
          </p:cNvPr>
          <p:cNvSpPr txBox="1"/>
          <p:nvPr/>
        </p:nvSpPr>
        <p:spPr>
          <a:xfrm>
            <a:off x="7223834" y="4524004"/>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pic>
        <p:nvPicPr>
          <p:cNvPr id="2056" name="Picture 8" descr="Image result for gantt char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76256" y="5088064"/>
            <a:ext cx="1944216" cy="1365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552035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5600747" cy="5663089"/>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600" b="1" dirty="0" smtClean="0"/>
              <a:t>Project Plan</a:t>
            </a:r>
            <a:r>
              <a:rPr lang="en-US" sz="1600" dirty="0"/>
              <a:t> </a:t>
            </a:r>
            <a:r>
              <a:rPr lang="en-US" sz="1600" dirty="0" smtClean="0"/>
              <a:t>- A </a:t>
            </a:r>
            <a:r>
              <a:rPr lang="en-US" sz="1600" dirty="0"/>
              <a:t>project plan is a formal document designed to guide the control and execution of a </a:t>
            </a:r>
            <a:r>
              <a:rPr lang="en-US" sz="1600" dirty="0" smtClean="0"/>
              <a:t>project. </a:t>
            </a:r>
            <a:r>
              <a:rPr lang="en-US" sz="1600" dirty="0"/>
              <a:t>In IT, the term project plan refers to </a:t>
            </a:r>
            <a:r>
              <a:rPr lang="en-US" sz="1600" dirty="0" smtClean="0"/>
              <a:t>a </a:t>
            </a:r>
            <a:r>
              <a:rPr lang="en-US" sz="1600" dirty="0"/>
              <a:t>Gantt chart or any other document that displays project activities along a timeline. However, considering these documents alone as a project plan is inaccurate. </a:t>
            </a:r>
            <a:endParaRPr lang="en-US" sz="1600" dirty="0" smtClean="0"/>
          </a:p>
          <a:p>
            <a:pPr marL="355600" lvl="1" indent="-342900">
              <a:spcAft>
                <a:spcPts val="600"/>
              </a:spcAft>
              <a:buClr>
                <a:srgbClr val="00B050"/>
              </a:buClr>
              <a:buFont typeface="Wingdings 3" panose="05040102010807070707" pitchFamily="18" charset="2"/>
              <a:buChar char=""/>
            </a:pPr>
            <a:r>
              <a:rPr lang="en-US" sz="1600" dirty="0" smtClean="0"/>
              <a:t>A large company project plan can consist of:</a:t>
            </a:r>
          </a:p>
          <a:p>
            <a:pPr marL="631825" indent="-285750">
              <a:buFont typeface="Arial" panose="020B0604020202020204" pitchFamily="34" charset="0"/>
              <a:buChar char="•"/>
            </a:pPr>
            <a:r>
              <a:rPr lang="en-US" sz="1600" dirty="0"/>
              <a:t>Project Scope Management Plan</a:t>
            </a:r>
          </a:p>
          <a:p>
            <a:pPr marL="631825" indent="-285750">
              <a:buFont typeface="Arial" panose="020B0604020202020204" pitchFamily="34" charset="0"/>
              <a:buChar char="•"/>
            </a:pPr>
            <a:r>
              <a:rPr lang="en-US" sz="1600" dirty="0"/>
              <a:t>Project Schedule Management Plan</a:t>
            </a:r>
          </a:p>
          <a:p>
            <a:pPr marL="631825" indent="-285750">
              <a:buFont typeface="Arial" panose="020B0604020202020204" pitchFamily="34" charset="0"/>
              <a:buChar char="•"/>
            </a:pPr>
            <a:r>
              <a:rPr lang="en-US" sz="1600" dirty="0"/>
              <a:t>Project Cost Management Plan</a:t>
            </a:r>
          </a:p>
          <a:p>
            <a:pPr marL="631825" indent="-285750">
              <a:buFont typeface="Arial" panose="020B0604020202020204" pitchFamily="34" charset="0"/>
              <a:buChar char="•"/>
            </a:pPr>
            <a:r>
              <a:rPr lang="en-US" sz="1600" dirty="0"/>
              <a:t>Quality Management Plan</a:t>
            </a:r>
          </a:p>
          <a:p>
            <a:pPr marL="631825" indent="-285750">
              <a:buFont typeface="Arial" panose="020B0604020202020204" pitchFamily="34" charset="0"/>
              <a:buChar char="•"/>
            </a:pPr>
            <a:r>
              <a:rPr lang="en-US" sz="1600" dirty="0"/>
              <a:t>Human Resource Management Plan</a:t>
            </a:r>
          </a:p>
          <a:p>
            <a:pPr marL="631825" indent="-285750">
              <a:buFont typeface="Arial" panose="020B0604020202020204" pitchFamily="34" charset="0"/>
              <a:buChar char="•"/>
            </a:pPr>
            <a:r>
              <a:rPr lang="en-US" sz="1600" dirty="0"/>
              <a:t>Communication Management Plan</a:t>
            </a:r>
          </a:p>
          <a:p>
            <a:pPr marL="631825" indent="-285750">
              <a:buFont typeface="Arial" panose="020B0604020202020204" pitchFamily="34" charset="0"/>
              <a:buChar char="•"/>
            </a:pPr>
            <a:r>
              <a:rPr lang="en-US" sz="1600" dirty="0"/>
              <a:t>Risk Management Plan</a:t>
            </a:r>
          </a:p>
          <a:p>
            <a:pPr marL="631825" indent="-285750">
              <a:buFont typeface="Arial" panose="020B0604020202020204" pitchFamily="34" charset="0"/>
              <a:buChar char="•"/>
            </a:pPr>
            <a:r>
              <a:rPr lang="en-US" sz="1600" dirty="0"/>
              <a:t>Procurement Management Plan</a:t>
            </a:r>
          </a:p>
          <a:p>
            <a:pPr marL="631825" indent="-285750">
              <a:buFont typeface="Arial" panose="020B0604020202020204" pitchFamily="34" charset="0"/>
              <a:buChar char="•"/>
            </a:pPr>
            <a:r>
              <a:rPr lang="en-US" sz="1600" dirty="0"/>
              <a:t>Process Improvement Plan</a:t>
            </a:r>
          </a:p>
          <a:p>
            <a:pPr marL="285750" indent="-285750">
              <a:buFont typeface="Wingdings 3" panose="05040102010807070707" pitchFamily="18" charset="2"/>
              <a:buChar char=""/>
            </a:pPr>
            <a:r>
              <a:rPr lang="en-US" sz="1600" dirty="0"/>
              <a:t>Other components of the project management plan include:</a:t>
            </a:r>
          </a:p>
          <a:p>
            <a:pPr marL="631825" indent="-285750">
              <a:buFont typeface="Arial" panose="020B0604020202020204" pitchFamily="34" charset="0"/>
              <a:buChar char="•"/>
            </a:pPr>
            <a:r>
              <a:rPr lang="en-US" sz="1600" dirty="0"/>
              <a:t>Milestone list</a:t>
            </a:r>
          </a:p>
          <a:p>
            <a:pPr marL="631825" indent="-285750">
              <a:buFont typeface="Arial" panose="020B0604020202020204" pitchFamily="34" charset="0"/>
              <a:buChar char="•"/>
            </a:pPr>
            <a:r>
              <a:rPr lang="en-US" sz="1600" dirty="0"/>
              <a:t>Resource Calendar</a:t>
            </a:r>
          </a:p>
          <a:p>
            <a:pPr marL="631825" indent="-285750">
              <a:buFont typeface="Arial" panose="020B0604020202020204" pitchFamily="34" charset="0"/>
              <a:buChar char="•"/>
            </a:pPr>
            <a:r>
              <a:rPr lang="en-US" sz="1600" dirty="0"/>
              <a:t>Schedule, Cost and Quality Baseline</a:t>
            </a:r>
          </a:p>
          <a:p>
            <a:pPr marL="631825" indent="-285750">
              <a:buFont typeface="Arial" panose="020B0604020202020204" pitchFamily="34" charset="0"/>
              <a:buChar char="•"/>
            </a:pPr>
            <a:r>
              <a:rPr lang="en-US" sz="1600" dirty="0"/>
              <a:t>Risk </a:t>
            </a:r>
            <a:r>
              <a:rPr lang="en-US" sz="1600" dirty="0" smtClean="0"/>
              <a:t>Register</a:t>
            </a:r>
            <a:endParaRPr lang="en-US" sz="1600" dirty="0"/>
          </a:p>
        </p:txBody>
      </p:sp>
      <p:sp>
        <p:nvSpPr>
          <p:cNvPr id="14" name="Title 2"/>
          <p:cNvSpPr>
            <a:spLocks noGrp="1"/>
          </p:cNvSpPr>
          <p:nvPr>
            <p:ph type="title"/>
          </p:nvPr>
        </p:nvSpPr>
        <p:spPr>
          <a:xfrm>
            <a:off x="70266" y="72008"/>
            <a:ext cx="8859452" cy="548680"/>
          </a:xfrm>
        </p:spPr>
        <p:txBody>
          <a:bodyPr>
            <a:noAutofit/>
          </a:bodyPr>
          <a:lstStyle/>
          <a:p>
            <a:r>
              <a:rPr lang="en-US" sz="3400" dirty="0" smtClean="0"/>
              <a:t>5.2 – Project Management Tools – Project Plan</a:t>
            </a:r>
            <a:endParaRPr lang="en-US" sz="3400" dirty="0"/>
          </a:p>
        </p:txBody>
      </p:sp>
      <p:pic>
        <p:nvPicPr>
          <p:cNvPr id="9218" name="Picture 2" descr="Image result for project plan">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52266" y="1124744"/>
            <a:ext cx="2954225" cy="151216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project pla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2266" y="2759396"/>
            <a:ext cx="2954225" cy="1991854"/>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Image result for project plan"/>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852266" y="4873733"/>
            <a:ext cx="2954225" cy="1683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8732392"/>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336705" cy="5747727"/>
          </a:xfrm>
          <a:prstGeom prst="rect">
            <a:avLst/>
          </a:prstGeom>
        </p:spPr>
        <p:txBody>
          <a:bodyPr wrap="square">
            <a:spAutoFit/>
          </a:bodyPr>
          <a:lstStyle/>
          <a:p>
            <a:pPr marL="355600" lvl="1" indent="-342900">
              <a:spcAft>
                <a:spcPts val="300"/>
              </a:spcAft>
              <a:buClr>
                <a:srgbClr val="00B050"/>
              </a:buClr>
              <a:buFont typeface="Wingdings 3" panose="05040102010807070707" pitchFamily="18" charset="2"/>
              <a:buChar char=""/>
            </a:pPr>
            <a:r>
              <a:rPr lang="en-US" sz="1500" b="1" dirty="0"/>
              <a:t>Benefits of Project Management Plan</a:t>
            </a:r>
          </a:p>
          <a:p>
            <a:pPr marL="631825" lvl="1" indent="-271463">
              <a:spcAft>
                <a:spcPts val="300"/>
              </a:spcAft>
              <a:buClr>
                <a:srgbClr val="00B050"/>
              </a:buClr>
              <a:buFont typeface="Arial" panose="020B0604020202020204" pitchFamily="34" charset="0"/>
              <a:buChar char="•"/>
            </a:pPr>
            <a:r>
              <a:rPr lang="en-US" sz="1500" dirty="0"/>
              <a:t>An hour spent in planning can save three during execution, It saves crucial execution time</a:t>
            </a:r>
          </a:p>
          <a:p>
            <a:pPr marL="631825" lvl="1" indent="-271463">
              <a:spcAft>
                <a:spcPts val="300"/>
              </a:spcAft>
              <a:buClr>
                <a:srgbClr val="00B050"/>
              </a:buClr>
              <a:buFont typeface="Arial" panose="020B0604020202020204" pitchFamily="34" charset="0"/>
              <a:buChar char="•"/>
            </a:pPr>
            <a:r>
              <a:rPr lang="en-US" sz="1500" dirty="0"/>
              <a:t>Defines the project in detail</a:t>
            </a:r>
          </a:p>
          <a:p>
            <a:pPr marL="631825" lvl="1" indent="-271463">
              <a:spcAft>
                <a:spcPts val="300"/>
              </a:spcAft>
              <a:buClr>
                <a:srgbClr val="00B050"/>
              </a:buClr>
              <a:buFont typeface="Arial" panose="020B0604020202020204" pitchFamily="34" charset="0"/>
              <a:buChar char="•"/>
            </a:pPr>
            <a:r>
              <a:rPr lang="en-US" sz="1500" dirty="0"/>
              <a:t>Establishes the project boundaries, scope and deliverables</a:t>
            </a:r>
          </a:p>
          <a:p>
            <a:pPr marL="631825" lvl="1" indent="-271463">
              <a:spcAft>
                <a:spcPts val="300"/>
              </a:spcAft>
              <a:buClr>
                <a:srgbClr val="00B050"/>
              </a:buClr>
              <a:buFont typeface="Arial" panose="020B0604020202020204" pitchFamily="34" charset="0"/>
              <a:buChar char="•"/>
            </a:pPr>
            <a:r>
              <a:rPr lang="en-US" sz="1500" dirty="0"/>
              <a:t>Identifies the project management team and the project stakeholders</a:t>
            </a:r>
          </a:p>
          <a:p>
            <a:pPr marL="631825" lvl="1" indent="-271463">
              <a:spcAft>
                <a:spcPts val="300"/>
              </a:spcAft>
              <a:buClr>
                <a:srgbClr val="00B050"/>
              </a:buClr>
              <a:buFont typeface="Arial" panose="020B0604020202020204" pitchFamily="34" charset="0"/>
              <a:buChar char="•"/>
            </a:pPr>
            <a:r>
              <a:rPr lang="en-US" sz="1500" dirty="0"/>
              <a:t>Indicates the project schedule and major milestones</a:t>
            </a:r>
          </a:p>
          <a:p>
            <a:pPr marL="631825" lvl="1" indent="-271463">
              <a:spcAft>
                <a:spcPts val="300"/>
              </a:spcAft>
              <a:buClr>
                <a:srgbClr val="00B050"/>
              </a:buClr>
              <a:buFont typeface="Arial" panose="020B0604020202020204" pitchFamily="34" charset="0"/>
              <a:buChar char="•"/>
            </a:pPr>
            <a:r>
              <a:rPr lang="en-US" sz="1500" dirty="0"/>
              <a:t>Establishes baseline plan for schedule, scope and cost</a:t>
            </a:r>
          </a:p>
          <a:p>
            <a:pPr marL="631825" lvl="1" indent="-271463">
              <a:spcAft>
                <a:spcPts val="300"/>
              </a:spcAft>
              <a:buClr>
                <a:srgbClr val="00B050"/>
              </a:buClr>
              <a:buFont typeface="Arial" panose="020B0604020202020204" pitchFamily="34" charset="0"/>
              <a:buChar char="•"/>
            </a:pPr>
            <a:r>
              <a:rPr lang="en-US" sz="1500" dirty="0"/>
              <a:t>Provides a tracking mechanism against a established baseline</a:t>
            </a:r>
          </a:p>
          <a:p>
            <a:pPr marL="631825" lvl="1" indent="-271463">
              <a:spcAft>
                <a:spcPts val="300"/>
              </a:spcAft>
              <a:buClr>
                <a:srgbClr val="00B050"/>
              </a:buClr>
              <a:buFont typeface="Arial" panose="020B0604020202020204" pitchFamily="34" charset="0"/>
              <a:buChar char="•"/>
            </a:pPr>
            <a:r>
              <a:rPr lang="en-US" sz="1500" dirty="0"/>
              <a:t>Helps in project performance reporting</a:t>
            </a:r>
          </a:p>
          <a:p>
            <a:pPr marL="631825" lvl="1" indent="-271463">
              <a:spcAft>
                <a:spcPts val="300"/>
              </a:spcAft>
              <a:buClr>
                <a:srgbClr val="00B050"/>
              </a:buClr>
              <a:buFont typeface="Arial" panose="020B0604020202020204" pitchFamily="34" charset="0"/>
              <a:buChar char="•"/>
            </a:pPr>
            <a:r>
              <a:rPr lang="en-US" sz="1500" dirty="0"/>
              <a:t>Identifies and establishes communication needs and methods</a:t>
            </a:r>
          </a:p>
          <a:p>
            <a:pPr marL="631825" lvl="1" indent="-271463">
              <a:spcAft>
                <a:spcPts val="300"/>
              </a:spcAft>
              <a:buClr>
                <a:srgbClr val="00B050"/>
              </a:buClr>
              <a:buFont typeface="Arial" panose="020B0604020202020204" pitchFamily="34" charset="0"/>
              <a:buChar char="•"/>
            </a:pPr>
            <a:r>
              <a:rPr lang="en-US" sz="1500" dirty="0"/>
              <a:t>Identifies risks to the project and indicates a response mechanism</a:t>
            </a:r>
          </a:p>
          <a:p>
            <a:pPr marL="631825" lvl="1" indent="-271463">
              <a:spcAft>
                <a:spcPts val="300"/>
              </a:spcAft>
              <a:buClr>
                <a:srgbClr val="00B050"/>
              </a:buClr>
              <a:buFont typeface="Arial" panose="020B0604020202020204" pitchFamily="34" charset="0"/>
              <a:buChar char="•"/>
            </a:pPr>
            <a:r>
              <a:rPr lang="en-US" sz="1500" dirty="0"/>
              <a:t>Establishes a process for implementing changes to project scope, schedule cost, quality and risk.</a:t>
            </a:r>
          </a:p>
          <a:p>
            <a:pPr marL="631825" lvl="1" indent="-271463">
              <a:spcAft>
                <a:spcPts val="300"/>
              </a:spcAft>
              <a:buClr>
                <a:srgbClr val="00B050"/>
              </a:buClr>
              <a:buFont typeface="Arial" panose="020B0604020202020204" pitchFamily="34" charset="0"/>
              <a:buChar char="•"/>
            </a:pPr>
            <a:r>
              <a:rPr lang="en-US" sz="1500" dirty="0"/>
              <a:t>Lists various criteria that the product or service should qualify in order to meet the project objectives</a:t>
            </a:r>
          </a:p>
          <a:p>
            <a:pPr marL="631825" lvl="1" indent="-271463">
              <a:spcAft>
                <a:spcPts val="300"/>
              </a:spcAft>
              <a:buClr>
                <a:srgbClr val="00B050"/>
              </a:buClr>
              <a:buFont typeface="Arial" panose="020B0604020202020204" pitchFamily="34" charset="0"/>
              <a:buChar char="•"/>
            </a:pPr>
            <a:r>
              <a:rPr lang="en-US" sz="1500" dirty="0"/>
              <a:t>Improves monitoring and control of project activities</a:t>
            </a:r>
          </a:p>
          <a:p>
            <a:pPr marL="631825" lvl="1" indent="-271463">
              <a:spcAft>
                <a:spcPts val="300"/>
              </a:spcAft>
              <a:buClr>
                <a:srgbClr val="00B050"/>
              </a:buClr>
              <a:buFont typeface="Arial" panose="020B0604020202020204" pitchFamily="34" charset="0"/>
              <a:buChar char="•"/>
            </a:pPr>
            <a:r>
              <a:rPr lang="en-US" sz="1500" dirty="0"/>
              <a:t>Identifies existing resources and indicates additional requirements to complete the project</a:t>
            </a:r>
          </a:p>
          <a:p>
            <a:pPr marL="631825" lvl="1" indent="-271463">
              <a:spcAft>
                <a:spcPts val="300"/>
              </a:spcAft>
              <a:buClr>
                <a:srgbClr val="00B050"/>
              </a:buClr>
              <a:buFont typeface="Arial" panose="020B0604020202020204" pitchFamily="34" charset="0"/>
              <a:buChar char="•"/>
            </a:pPr>
            <a:r>
              <a:rPr lang="en-US" sz="1500" dirty="0"/>
              <a:t>Provides requirements of funds for various phases of the project</a:t>
            </a:r>
          </a:p>
        </p:txBody>
      </p:sp>
      <p:sp>
        <p:nvSpPr>
          <p:cNvPr id="14" name="Title 2"/>
          <p:cNvSpPr>
            <a:spLocks noGrp="1"/>
          </p:cNvSpPr>
          <p:nvPr>
            <p:ph type="title"/>
          </p:nvPr>
        </p:nvSpPr>
        <p:spPr>
          <a:xfrm>
            <a:off x="70266" y="72008"/>
            <a:ext cx="8859452" cy="548680"/>
          </a:xfrm>
        </p:spPr>
        <p:txBody>
          <a:bodyPr>
            <a:noAutofit/>
          </a:bodyPr>
          <a:lstStyle/>
          <a:p>
            <a:r>
              <a:rPr lang="en-US" sz="3400" dirty="0" smtClean="0"/>
              <a:t>5.2 – Project Management Tools – Project Plan</a:t>
            </a:r>
            <a:endParaRPr lang="en-US" sz="3400" dirty="0"/>
          </a:p>
        </p:txBody>
      </p:sp>
      <p:pic>
        <p:nvPicPr>
          <p:cNvPr id="9218" name="Picture 2" descr="Image result for project plan">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8224" y="1124744"/>
            <a:ext cx="2218267" cy="1135456"/>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project pla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88224" y="2759397"/>
            <a:ext cx="2218267" cy="1495642"/>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Image result for project plan"/>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588224" y="4873734"/>
            <a:ext cx="2218267" cy="1264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10700"/>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a:t>
            </a:r>
            <a:r>
              <a:rPr lang="en-US" sz="2400" dirty="0" smtClean="0">
                <a:solidFill>
                  <a:srgbClr val="000000"/>
                </a:solidFill>
                <a:latin typeface="Arial" panose="020B0604020202020204" pitchFamily="34" charset="0"/>
              </a:rPr>
              <a:t>22 in </a:t>
            </a:r>
            <a:r>
              <a:rPr lang="en-US" sz="2400" dirty="0">
                <a:solidFill>
                  <a:srgbClr val="000000"/>
                </a:solidFill>
                <a:latin typeface="Arial" panose="020B0604020202020204" pitchFamily="34" charset="0"/>
              </a:rPr>
              <a:t>the Cambridge </a:t>
            </a:r>
            <a:r>
              <a:rPr lang="en-US" sz="2400" dirty="0" err="1">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a:t>
            </a:r>
            <a:r>
              <a:rPr lang="en-US" sz="2400" dirty="0" smtClean="0">
                <a:solidFill>
                  <a:srgbClr val="000000"/>
                </a:solidFill>
                <a:latin typeface="Arial" panose="020B0604020202020204" pitchFamily="34" charset="0"/>
              </a:rPr>
              <a:t>Business </a:t>
            </a:r>
            <a:r>
              <a:rPr lang="en-US" sz="2400" dirty="0">
                <a:solidFill>
                  <a:srgbClr val="000000"/>
                </a:solidFill>
                <a:latin typeface="Arial" panose="020B0604020202020204" pitchFamily="34" charset="0"/>
              </a:rPr>
              <a:t>are </a:t>
            </a:r>
            <a:r>
              <a:rPr lang="en-US" sz="2400" b="1" dirty="0" smtClean="0">
                <a:solidFill>
                  <a:srgbClr val="000000"/>
                </a:solidFill>
                <a:latin typeface="Arial" panose="020B0604020202020204" pitchFamily="34" charset="0"/>
              </a:rPr>
              <a:t>120 </a:t>
            </a:r>
            <a:r>
              <a:rPr lang="en-US" sz="2400" b="1" dirty="0">
                <a:solidFill>
                  <a:srgbClr val="000000"/>
                </a:solidFill>
                <a:latin typeface="Arial" panose="020B0604020202020204" pitchFamily="34" charset="0"/>
              </a:rPr>
              <a:t>GLH</a:t>
            </a:r>
            <a:r>
              <a:rPr lang="en-US" sz="2400" dirty="0">
                <a:solidFill>
                  <a:srgbClr val="000000"/>
                </a:solidFill>
                <a:latin typeface="Arial" panose="020B0604020202020204" pitchFamily="34" charset="0"/>
              </a:rPr>
              <a:t>;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GB" sz="2400" dirty="0" smtClean="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365125" indent="-365125">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05610440"/>
              </p:ext>
            </p:extLst>
          </p:nvPr>
        </p:nvGraphicFramePr>
        <p:xfrm>
          <a:off x="395536" y="3046080"/>
          <a:ext cx="8424935" cy="158496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120</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907923" cy="5555367"/>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2000" b="1" dirty="0" smtClean="0"/>
              <a:t>Risk Register </a:t>
            </a:r>
            <a:r>
              <a:rPr lang="en-US" sz="2000" dirty="0" smtClean="0"/>
              <a:t>- Upon </a:t>
            </a:r>
            <a:r>
              <a:rPr lang="en-US" sz="2000" dirty="0"/>
              <a:t>completion of a risk management plan, </a:t>
            </a:r>
            <a:r>
              <a:rPr lang="en-US" sz="2000" dirty="0" smtClean="0"/>
              <a:t>a company should </a:t>
            </a:r>
            <a:r>
              <a:rPr lang="en-US" sz="2000" dirty="0"/>
              <a:t>create a master document known as a risk </a:t>
            </a:r>
            <a:r>
              <a:rPr lang="en-US" sz="2000" dirty="0" smtClean="0"/>
              <a:t>register. </a:t>
            </a:r>
            <a:endParaRPr lang="en-US" sz="2000" dirty="0"/>
          </a:p>
          <a:p>
            <a:pPr marL="12700" lvl="1">
              <a:spcAft>
                <a:spcPts val="600"/>
              </a:spcAft>
              <a:buClr>
                <a:srgbClr val="00B050"/>
              </a:buClr>
            </a:pPr>
            <a:r>
              <a:rPr lang="en-US" sz="2000" b="1" dirty="0"/>
              <a:t>Why Do You Need a Risk Register?</a:t>
            </a:r>
          </a:p>
          <a:p>
            <a:pPr marL="355600" lvl="1" indent="-342900">
              <a:spcAft>
                <a:spcPts val="600"/>
              </a:spcAft>
              <a:buClr>
                <a:srgbClr val="00B050"/>
              </a:buClr>
              <a:buFont typeface="Wingdings 3" panose="05040102010807070707" pitchFamily="18" charset="2"/>
              <a:buChar char=""/>
            </a:pPr>
            <a:r>
              <a:rPr lang="en-US" sz="2000" dirty="0" smtClean="0"/>
              <a:t>A company </a:t>
            </a:r>
            <a:r>
              <a:rPr lang="en-US" sz="2000" dirty="0"/>
              <a:t>shouldn't necessarily avoid all risks, but </a:t>
            </a:r>
            <a:r>
              <a:rPr lang="en-US" sz="2000" dirty="0" smtClean="0"/>
              <a:t>they often </a:t>
            </a:r>
            <a:r>
              <a:rPr lang="en-US" sz="2000" dirty="0"/>
              <a:t>do need to take steps to manage them </a:t>
            </a:r>
            <a:r>
              <a:rPr lang="en-US" sz="2000" dirty="0" smtClean="0"/>
              <a:t>properly. Risk </a:t>
            </a:r>
            <a:r>
              <a:rPr lang="en-US" sz="2000" dirty="0"/>
              <a:t>management is critical to the success of any project and must be developed during the planning stages of the project management process</a:t>
            </a:r>
            <a:r>
              <a:rPr lang="en-US" sz="2000" dirty="0" smtClean="0"/>
              <a:t>.</a:t>
            </a:r>
          </a:p>
          <a:p>
            <a:pPr marL="355600" lvl="1" indent="-342900">
              <a:spcAft>
                <a:spcPts val="600"/>
              </a:spcAft>
              <a:buClr>
                <a:srgbClr val="00B050"/>
              </a:buClr>
              <a:buFont typeface="Wingdings 3" panose="05040102010807070707" pitchFamily="18" charset="2"/>
              <a:buChar char=""/>
            </a:pPr>
            <a:r>
              <a:rPr lang="en-US" sz="2000" dirty="0"/>
              <a:t>The project manager must seek input from team members as well as stakeholders and possibly even end users. The risk register </a:t>
            </a:r>
            <a:r>
              <a:rPr lang="en-US" sz="2000" dirty="0" smtClean="0"/>
              <a:t>becomes </a:t>
            </a:r>
            <a:r>
              <a:rPr lang="en-US" sz="2000" dirty="0"/>
              <a:t>essential as it records identified risks, their severity, and the actions steps to be taken. It can be a simple document, spreadsheet, or a database system, but the most effective format is a table. A table presents a great deal of information in just a few pages.</a:t>
            </a:r>
          </a:p>
        </p:txBody>
      </p:sp>
      <p:sp>
        <p:nvSpPr>
          <p:cNvPr id="14" name="Title 2"/>
          <p:cNvSpPr>
            <a:spLocks noGrp="1"/>
          </p:cNvSpPr>
          <p:nvPr>
            <p:ph type="title"/>
          </p:nvPr>
        </p:nvSpPr>
        <p:spPr>
          <a:xfrm>
            <a:off x="70266" y="72008"/>
            <a:ext cx="8859452" cy="548680"/>
          </a:xfrm>
        </p:spPr>
        <p:txBody>
          <a:bodyPr>
            <a:noAutofit/>
          </a:bodyPr>
          <a:lstStyle/>
          <a:p>
            <a:r>
              <a:rPr lang="en-US" sz="3200" dirty="0"/>
              <a:t>5.2 – Project Management Tools – </a:t>
            </a:r>
            <a:r>
              <a:rPr lang="en-US" sz="2900" dirty="0" smtClean="0"/>
              <a:t>Risk Register</a:t>
            </a:r>
            <a:endParaRPr lang="en-US" sz="2900" dirty="0"/>
          </a:p>
        </p:txBody>
      </p:sp>
      <p:pic>
        <p:nvPicPr>
          <p:cNvPr id="6" name="Picture 2" descr="Image result for risk registe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308304" y="1078005"/>
            <a:ext cx="1512168" cy="12399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Image result for risk regist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2607557"/>
            <a:ext cx="1512168" cy="8934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Related im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308304" y="3717032"/>
            <a:ext cx="1512168" cy="115212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Image result for risk registe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308304" y="5030584"/>
            <a:ext cx="1512168" cy="1566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8168717"/>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7056785" cy="5632311"/>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600" b="1" dirty="0"/>
              <a:t>Components of a Risk </a:t>
            </a:r>
            <a:r>
              <a:rPr lang="en-US" sz="1600" b="1" dirty="0" smtClean="0"/>
              <a:t>Register</a:t>
            </a:r>
            <a:r>
              <a:rPr lang="en-US" sz="1600" dirty="0" smtClean="0"/>
              <a:t> -  There </a:t>
            </a:r>
            <a:r>
              <a:rPr lang="en-US" sz="1600" dirty="0"/>
              <a:t>is no standard list of components that should be included in the risk register. </a:t>
            </a:r>
            <a:r>
              <a:rPr lang="en-US" sz="1600" dirty="0" smtClean="0"/>
              <a:t>Some </a:t>
            </a:r>
            <a:r>
              <a:rPr lang="en-US" sz="1600" dirty="0"/>
              <a:t>of the most widely used components are as follows</a:t>
            </a:r>
            <a:r>
              <a:rPr lang="en-US" sz="1600" dirty="0" smtClean="0"/>
              <a:t>:</a:t>
            </a:r>
            <a:endParaRPr lang="en-US" sz="1600" dirty="0"/>
          </a:p>
          <a:p>
            <a:pPr marL="355600" lvl="1" indent="-342900">
              <a:spcAft>
                <a:spcPts val="600"/>
              </a:spcAft>
              <a:buClr>
                <a:srgbClr val="00B050"/>
              </a:buClr>
              <a:buFont typeface="Wingdings 3" panose="05040102010807070707" pitchFamily="18" charset="2"/>
              <a:buChar char=""/>
            </a:pPr>
            <a:r>
              <a:rPr lang="en-US" sz="1600" b="1" dirty="0"/>
              <a:t>Dates:</a:t>
            </a:r>
            <a:r>
              <a:rPr lang="en-US" sz="1600" dirty="0"/>
              <a:t> As the register is a living document, it is important to record the date that risks are identified or modified</a:t>
            </a:r>
            <a:r>
              <a:rPr lang="en-US" sz="1600" dirty="0" smtClean="0"/>
              <a:t>.</a:t>
            </a:r>
            <a:endParaRPr lang="en-US" sz="1600" dirty="0"/>
          </a:p>
          <a:p>
            <a:pPr marL="355600" lvl="1" indent="-342900">
              <a:spcAft>
                <a:spcPts val="600"/>
              </a:spcAft>
              <a:buClr>
                <a:srgbClr val="00B050"/>
              </a:buClr>
              <a:buFont typeface="Wingdings 3" panose="05040102010807070707" pitchFamily="18" charset="2"/>
              <a:buChar char=""/>
            </a:pPr>
            <a:r>
              <a:rPr lang="en-US" sz="1600" b="1" dirty="0"/>
              <a:t>Description of the Risk</a:t>
            </a:r>
            <a:r>
              <a:rPr lang="en-US" sz="1600" dirty="0"/>
              <a:t>: A phrase that describes the risk.</a:t>
            </a:r>
          </a:p>
          <a:p>
            <a:pPr marL="355600" lvl="1" indent="-342900">
              <a:spcAft>
                <a:spcPts val="600"/>
              </a:spcAft>
              <a:buClr>
                <a:srgbClr val="00B050"/>
              </a:buClr>
              <a:buFont typeface="Wingdings 3" panose="05040102010807070707" pitchFamily="18" charset="2"/>
              <a:buChar char=""/>
            </a:pPr>
            <a:r>
              <a:rPr lang="en-US" sz="1600" b="1" dirty="0"/>
              <a:t>Risk Type (business, project, stage): </a:t>
            </a:r>
            <a:r>
              <a:rPr lang="en-US" sz="1600" dirty="0"/>
              <a:t>Classification of the risk: </a:t>
            </a:r>
            <a:r>
              <a:rPr lang="en-US" sz="1600" b="1" dirty="0" smtClean="0"/>
              <a:t>Likelihood </a:t>
            </a:r>
            <a:r>
              <a:rPr lang="en-US" sz="1600" b="1" dirty="0"/>
              <a:t>of Occurrence</a:t>
            </a:r>
            <a:r>
              <a:rPr lang="en-US" sz="1600" dirty="0"/>
              <a:t>: Provides an assessment on how likely it is that this risk will occur. </a:t>
            </a:r>
            <a:r>
              <a:rPr lang="en-US" sz="1600" dirty="0" smtClean="0"/>
              <a:t>E.g. L-Low, </a:t>
            </a:r>
            <a:r>
              <a:rPr lang="en-US" sz="1600" dirty="0"/>
              <a:t>M-Medium (31-70%), H-High (&gt;70%).</a:t>
            </a:r>
          </a:p>
          <a:p>
            <a:pPr marL="355600" lvl="1" indent="-342900">
              <a:spcAft>
                <a:spcPts val="600"/>
              </a:spcAft>
              <a:buClr>
                <a:srgbClr val="00B050"/>
              </a:buClr>
              <a:buFont typeface="Wingdings 3" panose="05040102010807070707" pitchFamily="18" charset="2"/>
              <a:buChar char=""/>
            </a:pPr>
            <a:r>
              <a:rPr lang="en-US" sz="1600" b="1" dirty="0"/>
              <a:t>Severity of Effect</a:t>
            </a:r>
            <a:r>
              <a:rPr lang="en-US" sz="1600" dirty="0"/>
              <a:t>: Provides an assessment of the impact that the occurrence of this risk would have on the project.</a:t>
            </a:r>
          </a:p>
          <a:p>
            <a:pPr marL="355600" lvl="1" indent="-342900">
              <a:spcAft>
                <a:spcPts val="600"/>
              </a:spcAft>
              <a:buClr>
                <a:srgbClr val="00B050"/>
              </a:buClr>
              <a:buFont typeface="Wingdings 3" panose="05040102010807070707" pitchFamily="18" charset="2"/>
              <a:buChar char=""/>
            </a:pPr>
            <a:r>
              <a:rPr lang="en-US" sz="1600" b="1" dirty="0"/>
              <a:t>Countermeasures</a:t>
            </a:r>
            <a:r>
              <a:rPr lang="en-US" sz="1600" dirty="0"/>
              <a:t>: Actions to be taken to prevent, reduce, or transfer the risk. This may include production of contingency plans</a:t>
            </a:r>
            <a:r>
              <a:rPr lang="en-US" sz="1600" dirty="0" smtClean="0"/>
              <a:t>.</a:t>
            </a:r>
          </a:p>
          <a:p>
            <a:pPr marL="355600" lvl="1" indent="-342900">
              <a:spcAft>
                <a:spcPts val="600"/>
              </a:spcAft>
              <a:buClr>
                <a:srgbClr val="00B050"/>
              </a:buClr>
              <a:buFont typeface="Wingdings 3" panose="05040102010807070707" pitchFamily="18" charset="2"/>
              <a:buChar char=""/>
            </a:pPr>
            <a:r>
              <a:rPr lang="en-US" sz="1600" b="1" dirty="0" smtClean="0"/>
              <a:t>Owner</a:t>
            </a:r>
            <a:r>
              <a:rPr lang="en-US" sz="1600" dirty="0" smtClean="0"/>
              <a:t>: The individual responsible for ensuring that risks are appropriately engaged with countermeasures undertaken. </a:t>
            </a:r>
          </a:p>
          <a:p>
            <a:pPr marL="355600" lvl="1" indent="-342900">
              <a:spcAft>
                <a:spcPts val="600"/>
              </a:spcAft>
              <a:buClr>
                <a:srgbClr val="00B050"/>
              </a:buClr>
              <a:buFont typeface="Wingdings 3" panose="05040102010807070707" pitchFamily="18" charset="2"/>
              <a:buChar char=""/>
            </a:pPr>
            <a:r>
              <a:rPr lang="en-US" sz="1600" b="1" dirty="0" smtClean="0"/>
              <a:t>Status</a:t>
            </a:r>
            <a:r>
              <a:rPr lang="en-US" sz="1600" dirty="0" smtClean="0"/>
              <a:t>: Indicates whether this is a current risk or if risk can no longer arise and impact the project.</a:t>
            </a:r>
          </a:p>
          <a:p>
            <a:pPr marL="355600" lvl="1" indent="-342900">
              <a:spcAft>
                <a:spcPts val="600"/>
              </a:spcAft>
              <a:buClr>
                <a:srgbClr val="00B050"/>
              </a:buClr>
              <a:buFont typeface="Wingdings 3" panose="05040102010807070707" pitchFamily="18" charset="2"/>
              <a:buChar char=""/>
            </a:pPr>
            <a:r>
              <a:rPr lang="en-US" sz="1600" b="1" dirty="0" smtClean="0">
                <a:solidFill>
                  <a:srgbClr val="FF0000"/>
                </a:solidFill>
              </a:rPr>
              <a:t>Task 5.4 – </a:t>
            </a:r>
            <a:r>
              <a:rPr lang="en-US" sz="1600" dirty="0" smtClean="0">
                <a:solidFill>
                  <a:srgbClr val="FF0000"/>
                </a:solidFill>
              </a:rPr>
              <a:t>Using the </a:t>
            </a:r>
            <a:r>
              <a:rPr lang="en-US" sz="1600" dirty="0" smtClean="0">
                <a:solidFill>
                  <a:srgbClr val="FF0000"/>
                </a:solidFill>
                <a:hlinkClick r:id="rId3" action="ppaction://hlinkfile"/>
              </a:rPr>
              <a:t>Risk register attached</a:t>
            </a:r>
            <a:r>
              <a:rPr lang="en-US" sz="1600" dirty="0" smtClean="0">
                <a:solidFill>
                  <a:srgbClr val="FF0000"/>
                </a:solidFill>
              </a:rPr>
              <a:t>, create a risk assessment for the Enderoth School on the development of their AS and A2 courses.</a:t>
            </a:r>
            <a:endParaRPr lang="en-US" sz="16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200" dirty="0"/>
              <a:t>5.2 – Project Management Tools – </a:t>
            </a:r>
            <a:r>
              <a:rPr lang="en-US" sz="2900" dirty="0" smtClean="0"/>
              <a:t>Risk Register</a:t>
            </a:r>
            <a:endParaRPr lang="en-US" sz="2900" dirty="0"/>
          </a:p>
        </p:txBody>
      </p:sp>
      <p:pic>
        <p:nvPicPr>
          <p:cNvPr id="10242" name="Picture 2" descr="Image result for risk registe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308304" y="1078005"/>
            <a:ext cx="1512168" cy="1239978"/>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risk registe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8304" y="2607557"/>
            <a:ext cx="1512168" cy="893451"/>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Related ima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308304" y="3717032"/>
            <a:ext cx="1512168" cy="1152128"/>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Image result for risk registe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7308304" y="5030584"/>
            <a:ext cx="1512168" cy="1566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4117439"/>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497961863"/>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Your school and the levels of management and titles</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Who a teacher can complain to without it affecting their job.</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Where Unions are placed in the Span of Control.</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Where your parents are within their company structure and the levels of decisions they can make.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863144"/>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600" dirty="0" smtClean="0"/>
              <a:t>A </a:t>
            </a:r>
            <a:r>
              <a:rPr lang="en-US" sz="1600" b="1" dirty="0" smtClean="0"/>
              <a:t>Critical </a:t>
            </a:r>
            <a:r>
              <a:rPr lang="en-US" sz="1600" b="1" dirty="0"/>
              <a:t>path analysis</a:t>
            </a:r>
            <a:r>
              <a:rPr lang="en-US" sz="1600" dirty="0"/>
              <a:t> is a technique that identifies the activities necessary to complete a task, including identifying the time necessary to complete each </a:t>
            </a:r>
            <a:r>
              <a:rPr lang="en-US" sz="1600" dirty="0" smtClean="0"/>
              <a:t>activity. </a:t>
            </a:r>
          </a:p>
          <a:p>
            <a:pPr marL="355600" lvl="1" indent="-342900">
              <a:spcAft>
                <a:spcPts val="600"/>
              </a:spcAft>
              <a:buClr>
                <a:srgbClr val="00B050"/>
              </a:buClr>
              <a:buFont typeface="Wingdings 3" panose="05040102010807070707" pitchFamily="18" charset="2"/>
              <a:buChar char=""/>
            </a:pPr>
            <a:r>
              <a:rPr lang="en-US" sz="1600" dirty="0"/>
              <a:t>Many larger businesses get involved in projects that are complex and involve significant investment and risk. As the complexity and risk increases it becomes even more necessary to identify the relationships between the activities involved and to work out the most efficient way of completing the project</a:t>
            </a:r>
            <a:r>
              <a:rPr lang="en-US" sz="1600" dirty="0" smtClean="0"/>
              <a:t>.</a:t>
            </a:r>
            <a:endParaRPr lang="en-US" sz="1600" dirty="0"/>
          </a:p>
          <a:p>
            <a:pPr marL="355600" lvl="1" indent="-342900">
              <a:spcAft>
                <a:spcPts val="600"/>
              </a:spcAft>
              <a:buClr>
                <a:srgbClr val="00B050"/>
              </a:buClr>
              <a:buFont typeface="Wingdings 3" panose="05040102010807070707" pitchFamily="18" charset="2"/>
              <a:buChar char=""/>
            </a:pPr>
            <a:r>
              <a:rPr lang="en-US" sz="1600" dirty="0"/>
              <a:t>The essential technique for using CPA is to construct a model of the project that includes the following:</a:t>
            </a:r>
          </a:p>
          <a:p>
            <a:pPr marL="631825" lvl="1" indent="-254000">
              <a:spcAft>
                <a:spcPts val="600"/>
              </a:spcAft>
              <a:buClr>
                <a:srgbClr val="00B050"/>
              </a:buClr>
              <a:buFont typeface="Arial" panose="020B0604020202020204" pitchFamily="34" charset="0"/>
              <a:buChar char="•"/>
            </a:pPr>
            <a:r>
              <a:rPr lang="en-US" sz="1600" dirty="0" smtClean="0"/>
              <a:t>A </a:t>
            </a:r>
            <a:r>
              <a:rPr lang="en-US" sz="1600" dirty="0"/>
              <a:t>list of all activities required to complete the project</a:t>
            </a:r>
          </a:p>
          <a:p>
            <a:pPr marL="631825" lvl="1" indent="-254000">
              <a:spcAft>
                <a:spcPts val="600"/>
              </a:spcAft>
              <a:buClr>
                <a:srgbClr val="00B050"/>
              </a:buClr>
              <a:buFont typeface="Arial" panose="020B0604020202020204" pitchFamily="34" charset="0"/>
              <a:buChar char="•"/>
            </a:pPr>
            <a:r>
              <a:rPr lang="en-US" sz="1600" dirty="0"/>
              <a:t>The time (duration) that each activity will take to completion</a:t>
            </a:r>
          </a:p>
          <a:p>
            <a:pPr marL="631825" lvl="1" indent="-254000">
              <a:spcAft>
                <a:spcPts val="600"/>
              </a:spcAft>
              <a:buClr>
                <a:srgbClr val="00B050"/>
              </a:buClr>
              <a:buFont typeface="Arial" panose="020B0604020202020204" pitchFamily="34" charset="0"/>
              <a:buChar char="•"/>
            </a:pPr>
            <a:r>
              <a:rPr lang="en-US" sz="1600" dirty="0"/>
              <a:t>The dependencies between the activities</a:t>
            </a:r>
          </a:p>
          <a:p>
            <a:pPr marL="355600" lvl="1" indent="-342900">
              <a:spcAft>
                <a:spcPts val="600"/>
              </a:spcAft>
              <a:buClr>
                <a:srgbClr val="00B050"/>
              </a:buClr>
              <a:buFont typeface="Wingdings 3" panose="05040102010807070707" pitchFamily="18" charset="2"/>
              <a:buChar char=""/>
            </a:pPr>
            <a:r>
              <a:rPr lang="en-US" sz="1600" dirty="0"/>
              <a:t>Using this information, CPA calculates:</a:t>
            </a:r>
          </a:p>
          <a:p>
            <a:pPr marL="631825" lvl="1" indent="-254000">
              <a:spcAft>
                <a:spcPts val="600"/>
              </a:spcAft>
              <a:buClr>
                <a:srgbClr val="00B050"/>
              </a:buClr>
              <a:buFont typeface="Arial" panose="020B0604020202020204" pitchFamily="34" charset="0"/>
              <a:buChar char="•"/>
            </a:pPr>
            <a:r>
              <a:rPr lang="en-US" sz="1600" dirty="0" smtClean="0"/>
              <a:t>The </a:t>
            </a:r>
            <a:r>
              <a:rPr lang="en-US" sz="1600" dirty="0"/>
              <a:t>longest path of planned activities to the end of the project</a:t>
            </a:r>
          </a:p>
          <a:p>
            <a:pPr marL="631825" lvl="1" indent="-254000">
              <a:spcAft>
                <a:spcPts val="600"/>
              </a:spcAft>
              <a:buClr>
                <a:srgbClr val="00B050"/>
              </a:buClr>
              <a:buFont typeface="Arial" panose="020B0604020202020204" pitchFamily="34" charset="0"/>
              <a:buChar char="•"/>
            </a:pPr>
            <a:r>
              <a:rPr lang="en-US" sz="1600" dirty="0"/>
              <a:t>The earliest and latest that each activity can start and finish without making the project longer</a:t>
            </a:r>
          </a:p>
          <a:p>
            <a:pPr marL="631825" lvl="1" indent="-254000">
              <a:spcAft>
                <a:spcPts val="600"/>
              </a:spcAft>
              <a:buClr>
                <a:srgbClr val="00B050"/>
              </a:buClr>
              <a:buFont typeface="Arial" panose="020B0604020202020204" pitchFamily="34" charset="0"/>
              <a:buChar char="•"/>
            </a:pPr>
            <a:r>
              <a:rPr lang="en-US" sz="1600" dirty="0"/>
              <a:t>This process determines which activities are "critical" (i.e., on the longest path) and which have "total float" (i.e. can be delayed without making the project longer</a:t>
            </a:r>
            <a:r>
              <a:rPr lang="en-US" sz="1600" dirty="0" smtClean="0"/>
              <a:t>).</a:t>
            </a:r>
            <a:endParaRPr lang="en-US" sz="1600"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5.3 – How to Use Critical Path Analysis</a:t>
            </a:r>
            <a:endParaRPr lang="en-US" sz="4000" dirty="0"/>
          </a:p>
        </p:txBody>
      </p:sp>
    </p:spTree>
    <p:extLst>
      <p:ext uri="{BB962C8B-B14F-4D97-AF65-F5344CB8AC3E}">
        <p14:creationId xmlns:p14="http://schemas.microsoft.com/office/powerpoint/2010/main" val="243368754"/>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336705" cy="5678478"/>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700" dirty="0" smtClean="0"/>
              <a:t>In </a:t>
            </a:r>
            <a:r>
              <a:rPr lang="en-US" sz="1700" dirty="0"/>
              <a:t>project management, a critical path is</a:t>
            </a:r>
            <a:r>
              <a:rPr lang="en-US" sz="1700" dirty="0" smtClean="0"/>
              <a:t>:</a:t>
            </a:r>
            <a:endParaRPr lang="en-US" sz="1700" dirty="0"/>
          </a:p>
          <a:p>
            <a:pPr marL="631825" lvl="1" indent="-254000">
              <a:spcAft>
                <a:spcPts val="600"/>
              </a:spcAft>
              <a:buClr>
                <a:srgbClr val="00B050"/>
              </a:buClr>
              <a:buFont typeface="Arial" panose="020B0604020202020204" pitchFamily="34" charset="0"/>
              <a:buChar char="•"/>
            </a:pPr>
            <a:r>
              <a:rPr lang="en-US" sz="1700" dirty="0"/>
              <a:t>The sequence of project activities which add up to the longest overall </a:t>
            </a:r>
            <a:r>
              <a:rPr lang="en-US" sz="1700" dirty="0" smtClean="0"/>
              <a:t>duration</a:t>
            </a:r>
            <a:endParaRPr lang="en-US" sz="1700" dirty="0"/>
          </a:p>
          <a:p>
            <a:pPr marL="631825" lvl="1" indent="-254000">
              <a:spcAft>
                <a:spcPts val="600"/>
              </a:spcAft>
              <a:buClr>
                <a:srgbClr val="00B050"/>
              </a:buClr>
              <a:buFont typeface="Arial" panose="020B0604020202020204" pitchFamily="34" charset="0"/>
              <a:buChar char="•"/>
            </a:pPr>
            <a:r>
              <a:rPr lang="en-US" sz="1700" dirty="0"/>
              <a:t>The critical path determines the shortest time possible to complete the project</a:t>
            </a:r>
            <a:r>
              <a:rPr lang="en-US" sz="1700" dirty="0" smtClean="0"/>
              <a:t>.</a:t>
            </a:r>
            <a:endParaRPr lang="en-US" sz="1700" dirty="0"/>
          </a:p>
          <a:p>
            <a:pPr marL="631825" lvl="1" indent="-254000">
              <a:spcAft>
                <a:spcPts val="600"/>
              </a:spcAft>
              <a:buClr>
                <a:srgbClr val="00B050"/>
              </a:buClr>
              <a:buFont typeface="Arial" panose="020B0604020202020204" pitchFamily="34" charset="0"/>
              <a:buChar char="•"/>
            </a:pPr>
            <a:r>
              <a:rPr lang="en-US" sz="1700" dirty="0"/>
              <a:t>Any delay of an activity on the critical path directly impacts the planned project completion date (i.e. there is no </a:t>
            </a:r>
            <a:r>
              <a:rPr lang="en-US" sz="1700" dirty="0" smtClean="0"/>
              <a:t>float).</a:t>
            </a:r>
          </a:p>
          <a:p>
            <a:pPr marL="355600" lvl="1" indent="-342900">
              <a:spcAft>
                <a:spcPts val="600"/>
              </a:spcAft>
              <a:buClr>
                <a:srgbClr val="00B050"/>
              </a:buClr>
              <a:buFont typeface="Wingdings 3" panose="05040102010807070707" pitchFamily="18" charset="2"/>
              <a:buChar char=""/>
            </a:pPr>
            <a:r>
              <a:rPr lang="en-US" sz="1700" dirty="0"/>
              <a:t>A </a:t>
            </a:r>
            <a:r>
              <a:rPr lang="en-US" sz="1700" b="1" dirty="0"/>
              <a:t>Critical path analysis</a:t>
            </a:r>
            <a:r>
              <a:rPr lang="en-US" sz="1700" dirty="0"/>
              <a:t> is a technique that identifies the activities necessary to complete a task, including identifying the time necessary to complete each activity. </a:t>
            </a:r>
          </a:p>
          <a:p>
            <a:pPr marL="355600" lvl="1" indent="-342900">
              <a:spcAft>
                <a:spcPts val="600"/>
              </a:spcAft>
              <a:buClr>
                <a:srgbClr val="00B050"/>
              </a:buClr>
              <a:buFont typeface="Wingdings 3" panose="05040102010807070707" pitchFamily="18" charset="2"/>
              <a:buChar char=""/>
            </a:pPr>
            <a:r>
              <a:rPr lang="en-US" sz="1700" dirty="0" smtClean="0"/>
              <a:t>For the exam you will need to be able to describe:</a:t>
            </a:r>
            <a:endParaRPr lang="en-US" sz="1700" dirty="0"/>
          </a:p>
          <a:p>
            <a:pPr marL="631825" lvl="1" indent="-271463">
              <a:spcAft>
                <a:spcPts val="600"/>
              </a:spcAft>
              <a:buClr>
                <a:srgbClr val="00B050"/>
              </a:buClr>
              <a:buFont typeface="Arial" panose="020B0604020202020204" pitchFamily="34" charset="0"/>
              <a:buChar char="•"/>
            </a:pPr>
            <a:r>
              <a:rPr lang="en-US" sz="1700" b="1" dirty="0"/>
              <a:t>Critical path network </a:t>
            </a:r>
            <a:r>
              <a:rPr lang="en-US" sz="1700" b="1" dirty="0" smtClean="0"/>
              <a:t>diagrams </a:t>
            </a:r>
            <a:r>
              <a:rPr lang="en-US" sz="1700" dirty="0" smtClean="0"/>
              <a:t>– On the right are examples of different kinds, you will need to be able to fill these in.</a:t>
            </a:r>
            <a:endParaRPr lang="en-US" sz="1700" dirty="0"/>
          </a:p>
          <a:p>
            <a:pPr marL="631825" lvl="1" indent="-271463">
              <a:spcAft>
                <a:spcPts val="600"/>
              </a:spcAft>
              <a:buClr>
                <a:srgbClr val="00B050"/>
              </a:buClr>
              <a:buFont typeface="Arial" panose="020B0604020202020204" pitchFamily="34" charset="0"/>
              <a:buChar char="•"/>
            </a:pPr>
            <a:r>
              <a:rPr lang="en-US" sz="1700" b="1" dirty="0"/>
              <a:t>Earliest start times </a:t>
            </a:r>
            <a:r>
              <a:rPr lang="en-US" sz="1700" dirty="0"/>
              <a:t>(EST</a:t>
            </a:r>
            <a:r>
              <a:rPr lang="en-US" sz="1700" dirty="0" smtClean="0"/>
              <a:t>) – When a project, or part of a project can begin.</a:t>
            </a:r>
            <a:endParaRPr lang="en-US" sz="1700" dirty="0"/>
          </a:p>
          <a:p>
            <a:pPr marL="631825" lvl="1" indent="-271463">
              <a:spcAft>
                <a:spcPts val="600"/>
              </a:spcAft>
              <a:buClr>
                <a:srgbClr val="00B050"/>
              </a:buClr>
              <a:buFont typeface="Arial" panose="020B0604020202020204" pitchFamily="34" charset="0"/>
              <a:buChar char="•"/>
            </a:pPr>
            <a:r>
              <a:rPr lang="en-US" sz="1700" b="1" dirty="0"/>
              <a:t>Latest finish times </a:t>
            </a:r>
            <a:r>
              <a:rPr lang="en-US" sz="1700" dirty="0"/>
              <a:t>(LFT</a:t>
            </a:r>
            <a:r>
              <a:rPr lang="en-US" sz="1700" dirty="0" smtClean="0"/>
              <a:t>) – When it can end, with dependencies and milestones.</a:t>
            </a:r>
            <a:endParaRPr lang="en-US" sz="1700"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5.3 – How to Use Critical Path Analysis</a:t>
            </a:r>
            <a:endParaRPr lang="en-US" sz="4000" dirty="0"/>
          </a:p>
        </p:txBody>
      </p:sp>
      <p:pic>
        <p:nvPicPr>
          <p:cNvPr id="12290" name="Picture 2" descr="Image result for Critical path network diagram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804248" y="1124744"/>
            <a:ext cx="2019766" cy="1449479"/>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Critical path network diagram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804248" y="2713362"/>
            <a:ext cx="2019766" cy="1280827"/>
          </a:xfrm>
          <a:prstGeom prst="rect">
            <a:avLst/>
          </a:prstGeom>
          <a:noFill/>
          <a:extLst>
            <a:ext uri="{909E8E84-426E-40DD-AFC4-6F175D3DCCD1}">
              <a14:hiddenFill xmlns:a14="http://schemas.microsoft.com/office/drawing/2010/main">
                <a:solidFill>
                  <a:srgbClr val="FFFFFF"/>
                </a:solidFill>
              </a14:hiddenFill>
            </a:ext>
          </a:extLst>
        </p:spPr>
      </p:pic>
      <p:pic>
        <p:nvPicPr>
          <p:cNvPr id="9" name="5.3 - Total Float in a network diagra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804248" y="4133328"/>
            <a:ext cx="2019766" cy="1136119"/>
          </a:xfrm>
          <a:prstGeom prst="rect">
            <a:avLst/>
          </a:prstGeom>
          <a:effectLst>
            <a:outerShdw blurRad="50800" dist="38100" algn="l" rotWithShape="0">
              <a:prstClr val="black">
                <a:alpha val="40000"/>
              </a:prstClr>
            </a:outerShdw>
          </a:effectLst>
        </p:spPr>
      </p:pic>
      <p:sp>
        <p:nvSpPr>
          <p:cNvPr id="10" name="TextBox 9">
            <a:hlinkClick r:id="rId8" action="ppaction://hlinkfile"/>
          </p:cNvPr>
          <p:cNvSpPr txBox="1"/>
          <p:nvPr/>
        </p:nvSpPr>
        <p:spPr>
          <a:xfrm>
            <a:off x="7189601" y="5408586"/>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spTree>
    <p:extLst>
      <p:ext uri="{BB962C8B-B14F-4D97-AF65-F5344CB8AC3E}">
        <p14:creationId xmlns:p14="http://schemas.microsoft.com/office/powerpoint/2010/main" val="2790259232"/>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80000">
                <p:cTn id="7" fill="hold" display="0">
                  <p:stCondLst>
                    <p:cond delay="indefinite"/>
                  </p:stCondLst>
                </p:cTn>
                <p:tgtEl>
                  <p:spTgt spid="9"/>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093702"/>
          </a:xfrm>
          <a:prstGeom prst="rect">
            <a:avLst/>
          </a:prstGeom>
        </p:spPr>
        <p:txBody>
          <a:bodyPr wrap="square">
            <a:spAutoFit/>
          </a:bodyPr>
          <a:lstStyle/>
          <a:p>
            <a:pPr marL="271463" lvl="1" indent="-271463">
              <a:spcAft>
                <a:spcPts val="600"/>
              </a:spcAft>
              <a:buClr>
                <a:srgbClr val="00B050"/>
              </a:buClr>
              <a:buFont typeface="Arial" panose="020B0604020202020204" pitchFamily="34" charset="0"/>
              <a:buChar char="•"/>
            </a:pPr>
            <a:r>
              <a:rPr lang="en-US" sz="1750" b="1" dirty="0" smtClean="0"/>
              <a:t>Float </a:t>
            </a:r>
            <a:r>
              <a:rPr lang="en-US" sz="1750" b="1" dirty="0"/>
              <a:t>time for an </a:t>
            </a:r>
            <a:r>
              <a:rPr lang="en-US" sz="1750" b="1" dirty="0" smtClean="0"/>
              <a:t>activity </a:t>
            </a:r>
            <a:r>
              <a:rPr lang="en-US" sz="1750" dirty="0"/>
              <a:t>- In project management, float or slack is the amount of time that a task in a project network can be delayed without causing a delay to: subsequent tasks ("free float") project completion date ("total float</a:t>
            </a:r>
            <a:r>
              <a:rPr lang="en-US" sz="1750" dirty="0" smtClean="0"/>
              <a:t>"). This can come up as an individual question on the exam.</a:t>
            </a:r>
            <a:endParaRPr lang="en-US" sz="1750" dirty="0"/>
          </a:p>
          <a:p>
            <a:pPr marL="271463" lvl="1" indent="-271463">
              <a:spcAft>
                <a:spcPts val="600"/>
              </a:spcAft>
              <a:buClr>
                <a:srgbClr val="00B050"/>
              </a:buClr>
              <a:buFont typeface="Arial" panose="020B0604020202020204" pitchFamily="34" charset="0"/>
              <a:buChar char="•"/>
            </a:pPr>
            <a:r>
              <a:rPr lang="en-US" sz="1750" b="1" dirty="0" smtClean="0"/>
              <a:t>How to identify a project’s critical path </a:t>
            </a:r>
            <a:r>
              <a:rPr lang="en-US" sz="1750" dirty="0"/>
              <a:t>- Whether </a:t>
            </a:r>
            <a:r>
              <a:rPr lang="en-US" sz="1750" dirty="0" smtClean="0"/>
              <a:t>they </a:t>
            </a:r>
            <a:r>
              <a:rPr lang="en-US" sz="1750" dirty="0"/>
              <a:t>are using the critical path method or another methodology to manage </a:t>
            </a:r>
            <a:r>
              <a:rPr lang="en-US" sz="1750" dirty="0" smtClean="0"/>
              <a:t>a </a:t>
            </a:r>
            <a:r>
              <a:rPr lang="en-US" sz="1750" dirty="0"/>
              <a:t>project, </a:t>
            </a:r>
            <a:r>
              <a:rPr lang="en-US" sz="1750" dirty="0" smtClean="0"/>
              <a:t>a company </a:t>
            </a:r>
            <a:r>
              <a:rPr lang="en-US" sz="1750" dirty="0"/>
              <a:t>should identify the critical path as early as possible in the planning phase of the project. On simpler projects, a project manager may be able to identify the critical path simply by starting with the first project task and looking for later tasks that cannot start until the first one is complete. The dependent task with the longest duration becomes the next step in the critical path. The longest-duration task that is dependent on the second step becomes the third step in the path, and so on.</a:t>
            </a:r>
          </a:p>
          <a:p>
            <a:pPr marL="355600" lvl="1" indent="-342900">
              <a:spcAft>
                <a:spcPts val="600"/>
              </a:spcAft>
              <a:buClr>
                <a:srgbClr val="00B050"/>
              </a:buClr>
              <a:buFont typeface="Wingdings 3" panose="05040102010807070707" pitchFamily="18" charset="2"/>
              <a:buChar char=""/>
            </a:pPr>
            <a:r>
              <a:rPr lang="en-US" sz="1750" b="1" dirty="0" smtClean="0">
                <a:solidFill>
                  <a:srgbClr val="FF0000"/>
                </a:solidFill>
              </a:rPr>
              <a:t>Task 5.4</a:t>
            </a:r>
            <a:r>
              <a:rPr lang="en-US" sz="1750" dirty="0" smtClean="0">
                <a:solidFill>
                  <a:srgbClr val="FF0000"/>
                </a:solidFill>
              </a:rPr>
              <a:t> – Watch the video and then </a:t>
            </a:r>
            <a:br>
              <a:rPr lang="en-US" sz="1750" dirty="0" smtClean="0">
                <a:solidFill>
                  <a:srgbClr val="FF0000"/>
                </a:solidFill>
              </a:rPr>
            </a:br>
            <a:r>
              <a:rPr lang="en-US" sz="1750" dirty="0" smtClean="0">
                <a:solidFill>
                  <a:srgbClr val="FF0000"/>
                </a:solidFill>
              </a:rPr>
              <a:t>identify several possible float times in </a:t>
            </a:r>
            <a:br>
              <a:rPr lang="en-US" sz="1750" dirty="0" smtClean="0">
                <a:solidFill>
                  <a:srgbClr val="FF0000"/>
                </a:solidFill>
              </a:rPr>
            </a:br>
            <a:r>
              <a:rPr lang="en-US" sz="1750" dirty="0" smtClean="0">
                <a:solidFill>
                  <a:srgbClr val="FF0000"/>
                </a:solidFill>
              </a:rPr>
              <a:t>the Enderoth Scenario. Describe what </a:t>
            </a:r>
            <a:br>
              <a:rPr lang="en-US" sz="1750" dirty="0" smtClean="0">
                <a:solidFill>
                  <a:srgbClr val="FF0000"/>
                </a:solidFill>
              </a:rPr>
            </a:br>
            <a:r>
              <a:rPr lang="en-US" sz="1750" dirty="0" smtClean="0">
                <a:solidFill>
                  <a:srgbClr val="FF0000"/>
                </a:solidFill>
              </a:rPr>
              <a:t>they are, identify how much time they </a:t>
            </a:r>
            <a:br>
              <a:rPr lang="en-US" sz="1750" dirty="0" smtClean="0">
                <a:solidFill>
                  <a:srgbClr val="FF0000"/>
                </a:solidFill>
              </a:rPr>
            </a:br>
            <a:r>
              <a:rPr lang="en-US" sz="1750" dirty="0" smtClean="0">
                <a:solidFill>
                  <a:srgbClr val="FF0000"/>
                </a:solidFill>
              </a:rPr>
              <a:t>have and how knowing the Float times </a:t>
            </a:r>
            <a:br>
              <a:rPr lang="en-US" sz="1750" dirty="0" smtClean="0">
                <a:solidFill>
                  <a:srgbClr val="FF0000"/>
                </a:solidFill>
              </a:rPr>
            </a:br>
            <a:r>
              <a:rPr lang="en-US" sz="1750" dirty="0" smtClean="0">
                <a:solidFill>
                  <a:srgbClr val="FF0000"/>
                </a:solidFill>
              </a:rPr>
              <a:t>can benefit a  project.</a:t>
            </a:r>
            <a:endParaRPr lang="en-US" sz="175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4000" dirty="0" smtClean="0"/>
              <a:t>5.3 – How to Use Critical Path Analysis</a:t>
            </a:r>
            <a:endParaRPr lang="en-US" sz="4000" dirty="0"/>
          </a:p>
        </p:txBody>
      </p:sp>
      <p:pic>
        <p:nvPicPr>
          <p:cNvPr id="2" name="5.3 - Total Float in a network diagra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821422" y="4365104"/>
            <a:ext cx="3968441" cy="2232248"/>
          </a:xfrm>
          <a:prstGeom prst="rect">
            <a:avLst/>
          </a:prstGeom>
          <a:effectLst>
            <a:outerShdw blurRad="50800" dist="38100" algn="l" rotWithShape="0">
              <a:prstClr val="black">
                <a:alpha val="40000"/>
              </a:prstClr>
            </a:outerShdw>
          </a:effectLst>
        </p:spPr>
      </p:pic>
      <p:sp>
        <p:nvSpPr>
          <p:cNvPr id="7" name="TextBox 6">
            <a:hlinkClick r:id="rId6" action="ppaction://hlinkfile"/>
          </p:cNvPr>
          <p:cNvSpPr txBox="1"/>
          <p:nvPr/>
        </p:nvSpPr>
        <p:spPr>
          <a:xfrm>
            <a:off x="3419872" y="6209154"/>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spTree>
    <p:extLst>
      <p:ext uri="{BB962C8B-B14F-4D97-AF65-F5344CB8AC3E}">
        <p14:creationId xmlns:p14="http://schemas.microsoft.com/office/powerpoint/2010/main" val="124684101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864447832"/>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Has your school merged with another school or become an Academy.</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Have you had a change of Principal’s who made changes to your school.</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Are there different courses now available to you.</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Look at your town, look at the businesses that have come and gone.</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Is change always good.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370701"/>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700" b="1" dirty="0"/>
              <a:t>Change management </a:t>
            </a:r>
            <a:r>
              <a:rPr lang="en-US" sz="1700" dirty="0"/>
              <a:t>is the discipline that guides how we prepare, equip and support individuals to successfully adopt change in order to drive </a:t>
            </a:r>
            <a:r>
              <a:rPr lang="en-US" sz="1700" dirty="0" smtClean="0"/>
              <a:t>business </a:t>
            </a:r>
            <a:r>
              <a:rPr lang="en-US" sz="1700" dirty="0"/>
              <a:t>success and outcomes.</a:t>
            </a:r>
          </a:p>
          <a:p>
            <a:pPr marL="355600" lvl="1" indent="-342900">
              <a:spcAft>
                <a:spcPts val="600"/>
              </a:spcAft>
              <a:buClr>
                <a:srgbClr val="00B050"/>
              </a:buClr>
              <a:buFont typeface="Wingdings 3" panose="05040102010807070707" pitchFamily="18" charset="2"/>
              <a:buChar char=""/>
            </a:pPr>
            <a:r>
              <a:rPr lang="en-US" sz="1700" dirty="0" smtClean="0"/>
              <a:t>While </a:t>
            </a:r>
            <a:r>
              <a:rPr lang="en-US" sz="1700" dirty="0"/>
              <a:t>all changes are unique and all individuals are unique, </a:t>
            </a:r>
            <a:r>
              <a:rPr lang="en-US" sz="1700" dirty="0" smtClean="0"/>
              <a:t>research </a:t>
            </a:r>
            <a:r>
              <a:rPr lang="en-US" sz="1700" dirty="0"/>
              <a:t>shows there are actions we can take to influence people in their individual transitions. Change management provides a structured approach for supporting the individuals in </a:t>
            </a:r>
            <a:r>
              <a:rPr lang="en-US" sz="1700" dirty="0" smtClean="0"/>
              <a:t>a business </a:t>
            </a:r>
            <a:r>
              <a:rPr lang="en-US" sz="1700" dirty="0"/>
              <a:t>to move from their own current states to their own future states..</a:t>
            </a:r>
          </a:p>
          <a:p>
            <a:pPr marL="631825" lvl="1" indent="-271463">
              <a:spcAft>
                <a:spcPts val="600"/>
              </a:spcAft>
              <a:buClr>
                <a:srgbClr val="00B050"/>
              </a:buClr>
              <a:buFont typeface="Arial" panose="020B0604020202020204" pitchFamily="34" charset="0"/>
              <a:buChar char="•"/>
            </a:pPr>
            <a:r>
              <a:rPr lang="en-US" sz="1700" dirty="0" smtClean="0"/>
              <a:t>For every business there are different causes </a:t>
            </a:r>
            <a:r>
              <a:rPr lang="en-US" sz="1700" dirty="0"/>
              <a:t>of </a:t>
            </a:r>
            <a:r>
              <a:rPr lang="en-US" sz="1700" dirty="0" smtClean="0"/>
              <a:t>change:</a:t>
            </a:r>
            <a:endParaRPr lang="en-US" sz="1700" dirty="0"/>
          </a:p>
          <a:p>
            <a:pPr marL="901700" lvl="1" indent="-269875">
              <a:spcAft>
                <a:spcPts val="600"/>
              </a:spcAft>
              <a:buClr>
                <a:srgbClr val="00B050"/>
              </a:buClr>
              <a:buFont typeface="Courier New" panose="02070309020205020404" pitchFamily="49" charset="0"/>
              <a:buChar char="o"/>
            </a:pPr>
            <a:r>
              <a:rPr lang="en-US" sz="1700" b="1" dirty="0" smtClean="0"/>
              <a:t>Internal</a:t>
            </a:r>
            <a:r>
              <a:rPr lang="en-US" sz="1700" dirty="0" smtClean="0"/>
              <a:t> – Money, situations, events, positive and negative happen within businesses. Look at your school and see what has changed in the last 5 years. For some companies this is major, new sales, new products. Apple used to only sell computers, Nintendo sold playing cards. Similarly schools change curriculums, merge with other schools, become academies. </a:t>
            </a:r>
            <a:endParaRPr lang="en-US" sz="1700" dirty="0"/>
          </a:p>
          <a:p>
            <a:pPr marL="901700" lvl="1" indent="-269875">
              <a:spcAft>
                <a:spcPts val="600"/>
              </a:spcAft>
              <a:buClr>
                <a:srgbClr val="00B050"/>
              </a:buClr>
              <a:buFont typeface="Courier New" panose="02070309020205020404" pitchFamily="49" charset="0"/>
              <a:buChar char="o"/>
            </a:pPr>
            <a:r>
              <a:rPr lang="en-US" sz="1700" b="1" dirty="0" smtClean="0"/>
              <a:t>External</a:t>
            </a:r>
            <a:r>
              <a:rPr lang="en-US" sz="1700" dirty="0" smtClean="0"/>
              <a:t> – You will remember PEST, but there are other changes that happen, economics change and affect companies, countries, regimes, Brexit and competitors. </a:t>
            </a:r>
            <a:endParaRPr lang="en-US" sz="1700"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5.4 – How To Use Change Management</a:t>
            </a:r>
            <a:endParaRPr lang="en-US" sz="4000" dirty="0"/>
          </a:p>
        </p:txBody>
      </p:sp>
    </p:spTree>
    <p:extLst>
      <p:ext uri="{BB962C8B-B14F-4D97-AF65-F5344CB8AC3E}">
        <p14:creationId xmlns:p14="http://schemas.microsoft.com/office/powerpoint/2010/main" val="999699901"/>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2573054416"/>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Has your school merged with another school or become an Academy.</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Have you had a change of Principal’s who made changes to your school.</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Are there different courses now available to you.</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Look at your town, look at the businesses that have come and gone.</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Is change always good.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426101"/>
          </a:xfrm>
          <a:prstGeom prst="rect">
            <a:avLst/>
          </a:prstGeom>
        </p:spPr>
        <p:txBody>
          <a:bodyPr wrap="square">
            <a:spAutoFit/>
          </a:bodyPr>
          <a:lstStyle/>
          <a:p>
            <a:pPr marL="271463" lvl="1" indent="-271463">
              <a:spcAft>
                <a:spcPts val="600"/>
              </a:spcAft>
              <a:buClr>
                <a:srgbClr val="00B050"/>
              </a:buClr>
              <a:buFont typeface="Arial" panose="020B0604020202020204" pitchFamily="34" charset="0"/>
              <a:buChar char="•"/>
            </a:pPr>
            <a:r>
              <a:rPr lang="en-US" sz="1870" b="1" dirty="0" smtClean="0"/>
              <a:t>Resistors to change </a:t>
            </a:r>
            <a:r>
              <a:rPr lang="en-US" sz="1870" dirty="0"/>
              <a:t>- In any </a:t>
            </a:r>
            <a:r>
              <a:rPr lang="en-US" sz="1870" dirty="0" smtClean="0"/>
              <a:t>business, </a:t>
            </a:r>
            <a:r>
              <a:rPr lang="en-US" sz="1870" dirty="0"/>
              <a:t>there are people who are opposed to any change in the status quo</a:t>
            </a:r>
            <a:r>
              <a:rPr lang="en-US" sz="1870" dirty="0" smtClean="0"/>
              <a:t>. </a:t>
            </a:r>
            <a:r>
              <a:rPr lang="en-US" sz="1870" dirty="0"/>
              <a:t>They have worked within a structure for years, and it provides a comfort zone for them. Perhaps they helped to create the structure. They are either passively or actively opposed to structural or policy change, feeling it may affect their job security or their authority. An individual like this will often guard his or her “turf” fiercely. It is important to identify and deal with them if you want to ensure the success of any new initiatives.</a:t>
            </a:r>
            <a:endParaRPr lang="en-US" sz="1870" dirty="0" smtClean="0"/>
          </a:p>
          <a:p>
            <a:pPr marL="271463" lvl="1" indent="-271463">
              <a:spcAft>
                <a:spcPts val="600"/>
              </a:spcAft>
              <a:buClr>
                <a:srgbClr val="00B050"/>
              </a:buClr>
              <a:buFont typeface="Arial" panose="020B0604020202020204" pitchFamily="34" charset="0"/>
              <a:buChar char="•"/>
            </a:pPr>
            <a:r>
              <a:rPr lang="en-US" sz="1870" b="1" dirty="0" smtClean="0"/>
              <a:t>The </a:t>
            </a:r>
            <a:r>
              <a:rPr lang="en-US" sz="1870" b="1" dirty="0"/>
              <a:t>importance of encouraging a positive </a:t>
            </a:r>
            <a:r>
              <a:rPr lang="en-US" sz="1870" b="1" dirty="0" smtClean="0"/>
              <a:t>response from </a:t>
            </a:r>
            <a:r>
              <a:rPr lang="en-US" sz="1870" b="1" dirty="0"/>
              <a:t>the workforce to </a:t>
            </a:r>
            <a:r>
              <a:rPr lang="en-US" sz="1870" b="1" dirty="0" smtClean="0"/>
              <a:t>change </a:t>
            </a:r>
            <a:r>
              <a:rPr lang="en-US" sz="1870" dirty="0" smtClean="0"/>
              <a:t>– Motivational theories are designed to encourage and benefit staff, change is part of that need. Getting staff on the side of a company making changes benefits morale, benefits the pathway to change and reduces down bad work during the change. </a:t>
            </a:r>
          </a:p>
          <a:p>
            <a:pPr marL="271463" lvl="1" indent="-271463">
              <a:spcAft>
                <a:spcPts val="600"/>
              </a:spcAft>
              <a:buClr>
                <a:srgbClr val="00B050"/>
              </a:buClr>
              <a:buFont typeface="Arial" panose="020B0604020202020204" pitchFamily="34" charset="0"/>
              <a:buChar char="•"/>
            </a:pPr>
            <a:r>
              <a:rPr lang="en-US" sz="1870" dirty="0" smtClean="0"/>
              <a:t>For example teachers are very resistant to change, has to do with comfort zones but every 4 years the curriculum changes and teachers have to adapt.</a:t>
            </a:r>
            <a:endParaRPr lang="en-US" sz="1870"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5.4 – How To Use Change Management</a:t>
            </a:r>
            <a:endParaRPr lang="en-US" sz="4000" dirty="0"/>
          </a:p>
        </p:txBody>
      </p:sp>
    </p:spTree>
    <p:extLst>
      <p:ext uri="{BB962C8B-B14F-4D97-AF65-F5344CB8AC3E}">
        <p14:creationId xmlns:p14="http://schemas.microsoft.com/office/powerpoint/2010/main" val="1323811960"/>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2540019157"/>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Has your school merged with another school or become an Academy.</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Have you had a change of Principal’s who made changes to your school.</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Are there different courses now available to you.</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Look at your town, look at the businesses that have come and gone.</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Is change always good.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713872"/>
          </a:xfrm>
          <a:prstGeom prst="rect">
            <a:avLst/>
          </a:prstGeom>
        </p:spPr>
        <p:txBody>
          <a:bodyPr wrap="square">
            <a:spAutoFit/>
          </a:bodyPr>
          <a:lstStyle/>
          <a:p>
            <a:pPr marL="541338" lvl="1" indent="-271463">
              <a:spcAft>
                <a:spcPts val="600"/>
              </a:spcAft>
              <a:buClr>
                <a:srgbClr val="00B050"/>
              </a:buClr>
              <a:buFont typeface="Arial" panose="020B0604020202020204" pitchFamily="34" charset="0"/>
              <a:buChar char="•"/>
            </a:pPr>
            <a:r>
              <a:rPr lang="en-US" sz="2080" b="1" dirty="0" smtClean="0"/>
              <a:t>The </a:t>
            </a:r>
            <a:r>
              <a:rPr lang="en-US" sz="2080" b="1" dirty="0"/>
              <a:t>importance and impact of </a:t>
            </a:r>
            <a:r>
              <a:rPr lang="en-US" sz="2080" b="1" dirty="0" smtClean="0"/>
              <a:t>change </a:t>
            </a:r>
            <a:r>
              <a:rPr lang="en-US" sz="2080" dirty="0" smtClean="0"/>
              <a:t>– Change is supposed to be for the good, change makes companies rethink, improve, adapt with the times. This could be in their product range or the way they manufacture, a change to the machinery, to improve staffing, to reduce decline om sales or work rate.</a:t>
            </a:r>
          </a:p>
          <a:p>
            <a:pPr marL="541338" lvl="1" indent="-271463">
              <a:spcAft>
                <a:spcPts val="600"/>
              </a:spcAft>
              <a:buClr>
                <a:srgbClr val="00B050"/>
              </a:buClr>
              <a:buFont typeface="Arial" panose="020B0604020202020204" pitchFamily="34" charset="0"/>
              <a:buChar char="•"/>
            </a:pPr>
            <a:r>
              <a:rPr lang="en-US" sz="2080" dirty="0" smtClean="0"/>
              <a:t>Think of it as a football match and a sub coming on, the game speeds up a little, reinvigorated. The other side does the same to react, to change the dynamic. Business is the same, change is necessary, planning helps, charts improve the method, CPA, reduces mistakes and PM tools help stick to the plan.</a:t>
            </a:r>
            <a:endParaRPr lang="en-US" sz="2080" dirty="0"/>
          </a:p>
          <a:p>
            <a:pPr marL="355600" lvl="1" indent="-342900">
              <a:spcAft>
                <a:spcPts val="600"/>
              </a:spcAft>
              <a:buClr>
                <a:srgbClr val="00B050"/>
              </a:buClr>
              <a:buFont typeface="Wingdings 3" panose="05040102010807070707" pitchFamily="18" charset="2"/>
              <a:buChar char=""/>
            </a:pPr>
            <a:r>
              <a:rPr lang="en-US" sz="2080" b="1" dirty="0" smtClean="0">
                <a:solidFill>
                  <a:srgbClr val="FF0000"/>
                </a:solidFill>
              </a:rPr>
              <a:t>Task 5.6 </a:t>
            </a:r>
            <a:r>
              <a:rPr lang="en-US" sz="2080" dirty="0">
                <a:solidFill>
                  <a:srgbClr val="FF0000"/>
                </a:solidFill>
              </a:rPr>
              <a:t>– Based on the Enderoth School scenario, </a:t>
            </a:r>
            <a:r>
              <a:rPr lang="en-US" sz="2080" dirty="0" smtClean="0">
                <a:solidFill>
                  <a:srgbClr val="FF0000"/>
                </a:solidFill>
              </a:rPr>
              <a:t>describe with examples of the causes of change, who the resistors to change are and responses to change the school will make to ease the transition process..</a:t>
            </a:r>
            <a:endParaRPr lang="en-US" sz="208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4000" dirty="0" smtClean="0"/>
              <a:t>5.4 – How To Use Change Management</a:t>
            </a:r>
            <a:endParaRPr lang="en-US" sz="4000" dirty="0"/>
          </a:p>
        </p:txBody>
      </p:sp>
    </p:spTree>
    <p:extLst>
      <p:ext uri="{BB962C8B-B14F-4D97-AF65-F5344CB8AC3E}">
        <p14:creationId xmlns:p14="http://schemas.microsoft.com/office/powerpoint/2010/main" val="2563402066"/>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86867778"/>
              </p:ext>
            </p:extLst>
          </p:nvPr>
        </p:nvGraphicFramePr>
        <p:xfrm>
          <a:off x="7164288" y="1052736"/>
          <a:ext cx="1656184" cy="5572120"/>
        </p:xfrm>
        <a:graphic>
          <a:graphicData uri="http://schemas.openxmlformats.org/drawingml/2006/table">
            <a:tbl>
              <a:tblPr firstRow="1" firstCol="1" lastRow="1" lastCol="1" bandRow="1" bandCol="1">
                <a:tableStyleId>{2D5ABB26-0587-4C30-8999-92F81FD0307C}</a:tableStyleId>
              </a:tblPr>
              <a:tblGrid>
                <a:gridCol w="1656184"/>
              </a:tblGrid>
              <a:tr h="360040">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The best companies are those that hide the things that go wrong from the customers.</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could VW have done about the emissions lie.</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could Samsung have done about the Note 7 issue.</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could the owners of </a:t>
                      </a:r>
                      <a:r>
                        <a:rPr lang="en-GB" sz="1400" baseline="0" dirty="0" err="1" smtClean="0">
                          <a:solidFill>
                            <a:schemeClr val="tx1"/>
                          </a:solidFill>
                          <a:effectLst/>
                          <a:latin typeface="Arial" pitchFamily="34" charset="0"/>
                          <a:ea typeface="Times New Roman"/>
                          <a:cs typeface="Arial" pitchFamily="34" charset="0"/>
                        </a:rPr>
                        <a:t>Fukishima</a:t>
                      </a:r>
                      <a:r>
                        <a:rPr lang="en-GB" sz="1400" baseline="0" dirty="0" smtClean="0">
                          <a:solidFill>
                            <a:schemeClr val="tx1"/>
                          </a:solidFill>
                          <a:effectLst/>
                          <a:latin typeface="Arial" pitchFamily="34" charset="0"/>
                          <a:ea typeface="Times New Roman"/>
                          <a:cs typeface="Arial" pitchFamily="34" charset="0"/>
                        </a:rPr>
                        <a:t> have done about the reactor.</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could Union Carbide have done in Bhopal.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643083"/>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670" dirty="0" smtClean="0"/>
              <a:t>There are different </a:t>
            </a:r>
            <a:r>
              <a:rPr lang="en-US" sz="1670" dirty="0"/>
              <a:t>factors involved in contingency </a:t>
            </a:r>
            <a:r>
              <a:rPr lang="en-US" sz="1670" dirty="0" smtClean="0"/>
              <a:t>planning. A </a:t>
            </a:r>
            <a:r>
              <a:rPr lang="en-US" sz="1670" dirty="0"/>
              <a:t>small business can be negatively impacted by all sorts of changes or events, from natural disasters to entrance of new competitors into a market. A contingency plan is a document that outlines how a business will respond to such emergencies if they happen to occur. Contingency planning is the process of creating a contingency plan.</a:t>
            </a:r>
          </a:p>
          <a:p>
            <a:pPr marL="355600" lvl="1" indent="-342900">
              <a:spcAft>
                <a:spcPts val="600"/>
              </a:spcAft>
              <a:buClr>
                <a:srgbClr val="00B050"/>
              </a:buClr>
              <a:buFont typeface="Wingdings 3" panose="05040102010807070707" pitchFamily="18" charset="2"/>
              <a:buChar char=""/>
            </a:pPr>
            <a:r>
              <a:rPr lang="en-US" sz="1670" b="1" dirty="0" smtClean="0"/>
              <a:t>Goals - </a:t>
            </a:r>
            <a:r>
              <a:rPr lang="en-US" sz="1670" dirty="0" smtClean="0"/>
              <a:t>One </a:t>
            </a:r>
            <a:r>
              <a:rPr lang="en-US" sz="1670" dirty="0"/>
              <a:t>of the primary factors that influences contingency planning are the goals of the business owner or owners. The way business owners choose to respond to different contingencies will reflect their ultimate goal for the business. For example, a business owner might have the goal of selling his company in the future, so he might outline the circumstances under which he will sell the business or how he will respond to purchase offers in a contingency plan</a:t>
            </a:r>
            <a:r>
              <a:rPr lang="en-US" sz="1670" dirty="0" smtClean="0"/>
              <a:t>.</a:t>
            </a:r>
            <a:endParaRPr lang="en-US" sz="1670" dirty="0"/>
          </a:p>
          <a:p>
            <a:pPr marL="355600" lvl="1" indent="-342900">
              <a:spcAft>
                <a:spcPts val="600"/>
              </a:spcAft>
              <a:buClr>
                <a:srgbClr val="00B050"/>
              </a:buClr>
              <a:buFont typeface="Wingdings 3" panose="05040102010807070707" pitchFamily="18" charset="2"/>
              <a:buChar char=""/>
            </a:pPr>
            <a:r>
              <a:rPr lang="en-US" sz="1670" b="1" dirty="0"/>
              <a:t>Government </a:t>
            </a:r>
            <a:r>
              <a:rPr lang="en-US" sz="1670" b="1" dirty="0" smtClean="0"/>
              <a:t>Regulations</a:t>
            </a:r>
            <a:r>
              <a:rPr lang="en-US" sz="1670" dirty="0" smtClean="0"/>
              <a:t> - Government </a:t>
            </a:r>
            <a:r>
              <a:rPr lang="en-US" sz="1670" dirty="0"/>
              <a:t>regulations can have a large impact on businesses, and a contingency plan might include instructions for how the company should deal with changing regulations. </a:t>
            </a:r>
            <a:r>
              <a:rPr lang="en-US" sz="1670" dirty="0" smtClean="0"/>
              <a:t>E.g</a:t>
            </a:r>
            <a:r>
              <a:rPr lang="en-US" sz="1670" dirty="0"/>
              <a:t>.</a:t>
            </a:r>
            <a:r>
              <a:rPr lang="en-US" sz="1670" dirty="0" smtClean="0"/>
              <a:t>, </a:t>
            </a:r>
            <a:r>
              <a:rPr lang="en-US" sz="1670" dirty="0"/>
              <a:t>if the government increases taxes on certain types of business operations, it could reduce the profitability of those operations, prompting a business to shift its focus toward more profitable activities</a:t>
            </a:r>
            <a:r>
              <a:rPr lang="en-US" sz="1670" dirty="0" smtClean="0"/>
              <a:t>.</a:t>
            </a:r>
            <a:endParaRPr lang="en-US" sz="1670"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5.5 – Contingency Management</a:t>
            </a:r>
            <a:endParaRPr lang="en-US" sz="4000" dirty="0"/>
          </a:p>
        </p:txBody>
      </p:sp>
    </p:spTree>
    <p:extLst>
      <p:ext uri="{BB962C8B-B14F-4D97-AF65-F5344CB8AC3E}">
        <p14:creationId xmlns:p14="http://schemas.microsoft.com/office/powerpoint/2010/main" val="2543835172"/>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538327238"/>
              </p:ext>
            </p:extLst>
          </p:nvPr>
        </p:nvGraphicFramePr>
        <p:xfrm>
          <a:off x="7164288" y="1052736"/>
          <a:ext cx="1656184" cy="5572120"/>
        </p:xfrm>
        <a:graphic>
          <a:graphicData uri="http://schemas.openxmlformats.org/drawingml/2006/table">
            <a:tbl>
              <a:tblPr firstRow="1" firstCol="1" lastRow="1" lastCol="1" bandRow="1" bandCol="1">
                <a:tableStyleId>{2D5ABB26-0587-4C30-8999-92F81FD0307C}</a:tableStyleId>
              </a:tblPr>
              <a:tblGrid>
                <a:gridCol w="1656184"/>
              </a:tblGrid>
              <a:tr h="360040">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The best companies are those that hide the things that go wrong from the customers.</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could VW have done about the emissions lie.</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could Samsung have done about the Note 7 issue.</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could the owners of </a:t>
                      </a:r>
                      <a:r>
                        <a:rPr lang="en-GB" sz="1400" baseline="0" dirty="0" err="1" smtClean="0">
                          <a:solidFill>
                            <a:schemeClr val="tx1"/>
                          </a:solidFill>
                          <a:effectLst/>
                          <a:latin typeface="Arial" pitchFamily="34" charset="0"/>
                          <a:ea typeface="Times New Roman"/>
                          <a:cs typeface="Arial" pitchFamily="34" charset="0"/>
                        </a:rPr>
                        <a:t>Fukishima</a:t>
                      </a:r>
                      <a:r>
                        <a:rPr lang="en-GB" sz="1400" baseline="0" dirty="0" smtClean="0">
                          <a:solidFill>
                            <a:schemeClr val="tx1"/>
                          </a:solidFill>
                          <a:effectLst/>
                          <a:latin typeface="Arial" pitchFamily="34" charset="0"/>
                          <a:ea typeface="Times New Roman"/>
                          <a:cs typeface="Arial" pitchFamily="34" charset="0"/>
                        </a:rPr>
                        <a:t> have done about the reactor.</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could Union Carbide have done in Bhopal.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416868"/>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600" dirty="0"/>
              <a:t>No one can predict the future or how events beyond an organization’s control will affect its ability to continue to operate. But businesses can prepare for events beyond their control. Using a “what if” process, organizations develop contingency plans, sometimes called business continuity plans, to identify unknown scenarios that may affect their operations, such as earthquakes, fires, violence and other situations and how they will respond to each scenario.</a:t>
            </a:r>
          </a:p>
          <a:p>
            <a:pPr marL="355600" lvl="1" indent="-342900">
              <a:spcAft>
                <a:spcPts val="600"/>
              </a:spcAft>
              <a:buClr>
                <a:srgbClr val="00B050"/>
              </a:buClr>
              <a:buFont typeface="Wingdings 3" panose="05040102010807070707" pitchFamily="18" charset="2"/>
              <a:buChar char=""/>
            </a:pPr>
            <a:r>
              <a:rPr lang="en-US" sz="1600" b="1" dirty="0" smtClean="0"/>
              <a:t>Definition - </a:t>
            </a:r>
            <a:r>
              <a:rPr lang="en-US" sz="1600" dirty="0" smtClean="0"/>
              <a:t>A </a:t>
            </a:r>
            <a:r>
              <a:rPr lang="en-US" sz="1600" dirty="0"/>
              <a:t>contingency is anything that occurs outside the range of normal operations that may adversely affect an organization’s ability to operate. Simply stated, contingency planning is about being prepared and is an integral part of regular operations planning. A contingency plan is a blueprint for how to deal with unusual events. Regardless of size, all organizations need contingency plans.</a:t>
            </a:r>
          </a:p>
          <a:p>
            <a:pPr marL="355600" lvl="1" indent="-342900">
              <a:spcAft>
                <a:spcPts val="600"/>
              </a:spcAft>
              <a:buClr>
                <a:srgbClr val="00B050"/>
              </a:buClr>
              <a:buFont typeface="Wingdings 3" panose="05040102010807070707" pitchFamily="18" charset="2"/>
              <a:buChar char=""/>
            </a:pPr>
            <a:r>
              <a:rPr lang="en-US" sz="1600" b="1" dirty="0" smtClean="0"/>
              <a:t>Purpose </a:t>
            </a:r>
            <a:r>
              <a:rPr lang="en-US" sz="1600" b="1" dirty="0"/>
              <a:t>- </a:t>
            </a:r>
            <a:r>
              <a:rPr lang="en-US" sz="1600" dirty="0" smtClean="0"/>
              <a:t>The </a:t>
            </a:r>
            <a:r>
              <a:rPr lang="en-US" sz="1600" dirty="0"/>
              <a:t>purpose of a contingency plan is to allow an </a:t>
            </a:r>
            <a:r>
              <a:rPr lang="en-US" sz="1600" dirty="0" smtClean="0"/>
              <a:t>business </a:t>
            </a:r>
            <a:r>
              <a:rPr lang="en-US" sz="1600" dirty="0"/>
              <a:t>to return to its daily operations as quickly as possible after an unforeseen event. The contingency plan protects resources, </a:t>
            </a:r>
            <a:r>
              <a:rPr lang="en-US" sz="1600" dirty="0" err="1" smtClean="0"/>
              <a:t>minimises</a:t>
            </a:r>
            <a:r>
              <a:rPr lang="en-US" sz="1600" dirty="0" smtClean="0"/>
              <a:t> </a:t>
            </a:r>
            <a:r>
              <a:rPr lang="en-US" sz="1600" dirty="0"/>
              <a:t>customer inconvenience and identifies key staff, assigning specific responsibilities in the context of the recovery. For example, human resources may develop employee evacuation plans; support employee benefits programs, such as health care or worker’s compensation; or hire temporary workers as needed</a:t>
            </a:r>
            <a:r>
              <a:rPr lang="en-US" sz="1600" dirty="0" smtClean="0"/>
              <a:t>.</a:t>
            </a:r>
            <a:endParaRPr lang="en-US" sz="1600"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5.5 – Contingency Management</a:t>
            </a:r>
            <a:endParaRPr lang="en-US" sz="4000" dirty="0"/>
          </a:p>
        </p:txBody>
      </p:sp>
    </p:spTree>
    <p:extLst>
      <p:ext uri="{BB962C8B-B14F-4D97-AF65-F5344CB8AC3E}">
        <p14:creationId xmlns:p14="http://schemas.microsoft.com/office/powerpoint/2010/main" val="2985720272"/>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Having calculated the total number of points based on the unit grades you would check this figure in the qualification grade table, for the relevant qualification, to identify the overall qualification grade. If a learner doesn’t achieve the lowest points score required for the qualification, we issue an unclassified result.</a:t>
            </a:r>
          </a:p>
          <a:p>
            <a:pPr>
              <a:buClr>
                <a:srgbClr val="00B050"/>
              </a:buClr>
              <a:buSzPct val="80000"/>
            </a:pPr>
            <a:r>
              <a:rPr lang="en-US" b="1" dirty="0">
                <a:solidFill>
                  <a:srgbClr val="000000"/>
                </a:solidFill>
                <a:latin typeface="Arial" panose="020B0604020202020204" pitchFamily="34" charset="0"/>
              </a:rPr>
              <a:t>Example A</a:t>
            </a:r>
          </a:p>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Learner A has taken the units required for the Foundation Diploma</a:t>
            </a:r>
            <a:r>
              <a:rPr lang="en-US"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dirty="0"/>
              <a:t>In this example, Learner A has an overall qualification grade of a Merit </a:t>
            </a:r>
            <a:r>
              <a:rPr lang="en-US" dirty="0" err="1"/>
              <a:t>Merit</a:t>
            </a:r>
            <a:r>
              <a:rPr lang="en-US" dirty="0"/>
              <a:t>. </a:t>
            </a:r>
            <a:endParaRPr lang="en-US" dirty="0" smtClean="0">
              <a:solidFill>
                <a:srgbClr val="000000"/>
              </a:solidFill>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081045434"/>
              </p:ext>
            </p:extLst>
          </p:nvPr>
        </p:nvGraphicFramePr>
        <p:xfrm>
          <a:off x="395536" y="3140968"/>
          <a:ext cx="8424935" cy="3143250"/>
        </p:xfrm>
        <a:graphic>
          <a:graphicData uri="http://schemas.openxmlformats.org/drawingml/2006/table">
            <a:tbl>
              <a:tblPr>
                <a:tableStyleId>{E8B1032C-EA38-4F05-BA0D-38AFFFC7BED3}</a:tableStyleId>
              </a:tblPr>
              <a:tblGrid>
                <a:gridCol w="1728192"/>
                <a:gridCol w="1512168"/>
                <a:gridCol w="2520280"/>
                <a:gridCol w="2664295"/>
              </a:tblGrid>
              <a:tr h="190500">
                <a:tc>
                  <a:txBody>
                    <a:bodyPr/>
                    <a:lstStyle/>
                    <a:p>
                      <a:pPr algn="l" fontAlgn="b"/>
                      <a:r>
                        <a:rPr lang="en-GB" sz="2000" b="1" u="none" strike="noStrike" dirty="0" smtClean="0">
                          <a:effectLst/>
                          <a:latin typeface="Arial" panose="020B0604020202020204" pitchFamily="34" charset="0"/>
                          <a:cs typeface="Arial" panose="020B0604020202020204" pitchFamily="34" charset="0"/>
                        </a:rPr>
                        <a:t>Unit</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u="none" strike="noStrike" dirty="0" smtClean="0">
                          <a:effectLst/>
                          <a:latin typeface="Arial" panose="020B0604020202020204" pitchFamily="34" charset="0"/>
                          <a:cs typeface="Arial" panose="020B0604020202020204" pitchFamily="34" charset="0"/>
                        </a:rPr>
                        <a:t>GLH</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Grade</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Number of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28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2</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42297">
                <a:tc>
                  <a:txBody>
                    <a:bodyPr/>
                    <a:lstStyle/>
                    <a:p>
                      <a:pPr algn="l" fontAlgn="b"/>
                      <a:r>
                        <a:rPr lang="en-GB" sz="2000" u="none" strike="noStrike" dirty="0" smtClean="0">
                          <a:effectLst/>
                          <a:latin typeface="Arial" panose="020B0604020202020204" pitchFamily="34" charset="0"/>
                          <a:cs typeface="Arial" panose="020B0604020202020204" pitchFamily="34" charset="0"/>
                        </a:rPr>
                        <a:t>3</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4</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err="1" smtClean="0">
                          <a:effectLst/>
                          <a:latin typeface="Arial" panose="020B0604020202020204" pitchFamily="34" charset="0"/>
                          <a:cs typeface="Arial" panose="020B0604020202020204" pitchFamily="34" charset="0"/>
                        </a:rPr>
                        <a:t>Distinctgion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16</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17</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GLH</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540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no. of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 138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907923" cy="5709255"/>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2000" b="1" dirty="0" smtClean="0"/>
              <a:t>Profitability</a:t>
            </a:r>
            <a:r>
              <a:rPr lang="en-US" sz="2000" dirty="0" smtClean="0"/>
              <a:t> - A </a:t>
            </a:r>
            <a:r>
              <a:rPr lang="en-US" sz="2000" dirty="0"/>
              <a:t>business owner might decide to pursue different courses of actions in response to certain contingencies based on the profitability of the company. </a:t>
            </a:r>
            <a:r>
              <a:rPr lang="en-US" sz="2000" dirty="0" smtClean="0"/>
              <a:t>E.g., </a:t>
            </a:r>
            <a:r>
              <a:rPr lang="en-US" sz="2000" dirty="0"/>
              <a:t>a business owner might be more willing to sell his company if turns out not to be as profitable as </a:t>
            </a:r>
            <a:r>
              <a:rPr lang="en-US" sz="2000" dirty="0" smtClean="0"/>
              <a:t>planned</a:t>
            </a:r>
            <a:r>
              <a:rPr lang="en-US" sz="2000" dirty="0"/>
              <a:t>. Business owners might also plan to shut down a business in the future if it fails to make a profit within a certain time frame</a:t>
            </a:r>
            <a:r>
              <a:rPr lang="en-US" sz="2000" dirty="0" smtClean="0"/>
              <a:t>.</a:t>
            </a:r>
            <a:endParaRPr lang="en-US" sz="2000" dirty="0"/>
          </a:p>
          <a:p>
            <a:pPr marL="355600" lvl="1" indent="-342900">
              <a:spcAft>
                <a:spcPts val="600"/>
              </a:spcAft>
              <a:buClr>
                <a:srgbClr val="00B050"/>
              </a:buClr>
              <a:buFont typeface="Wingdings 3" panose="05040102010807070707" pitchFamily="18" charset="2"/>
              <a:buChar char=""/>
            </a:pPr>
            <a:r>
              <a:rPr lang="en-US" sz="2000" b="1" dirty="0" smtClean="0"/>
              <a:t>Considerations </a:t>
            </a:r>
            <a:r>
              <a:rPr lang="en-US" sz="2000" dirty="0" smtClean="0"/>
              <a:t>- The </a:t>
            </a:r>
            <a:r>
              <a:rPr lang="en-US" sz="2000" dirty="0"/>
              <a:t>amount of time spent on brainstorming possible contingencies and how to deal with them can influence the thoroughness of contingency planning. If managers spend an inadequate amount of time planning for contingencies or thinking about the possible responses to contingencies, they might fail to plan for certain events or choose the best way to respond to contingencies. Companies not prepared to deal with contingencies might be slower to respond to opportunities and threats</a:t>
            </a:r>
            <a:r>
              <a:rPr lang="en-US" sz="2000" dirty="0" smtClean="0"/>
              <a:t>.</a:t>
            </a:r>
          </a:p>
        </p:txBody>
      </p:sp>
      <p:sp>
        <p:nvSpPr>
          <p:cNvPr id="14" name="Title 2"/>
          <p:cNvSpPr>
            <a:spLocks noGrp="1"/>
          </p:cNvSpPr>
          <p:nvPr>
            <p:ph type="title"/>
          </p:nvPr>
        </p:nvSpPr>
        <p:spPr>
          <a:xfrm>
            <a:off x="70266" y="72008"/>
            <a:ext cx="8859452" cy="548680"/>
          </a:xfrm>
        </p:spPr>
        <p:txBody>
          <a:bodyPr>
            <a:noAutofit/>
          </a:bodyPr>
          <a:lstStyle/>
          <a:p>
            <a:r>
              <a:rPr lang="en-US" sz="4000" dirty="0" smtClean="0"/>
              <a:t>5.5 – Contingency Management</a:t>
            </a:r>
            <a:endParaRPr lang="en-US" sz="4000" dirty="0"/>
          </a:p>
        </p:txBody>
      </p:sp>
      <p:graphicFrame>
        <p:nvGraphicFramePr>
          <p:cNvPr id="6" name="Table 5"/>
          <p:cNvGraphicFramePr>
            <a:graphicFrameLocks noGrp="1"/>
          </p:cNvGraphicFramePr>
          <p:nvPr>
            <p:extLst>
              <p:ext uri="{D42A27DB-BD31-4B8C-83A1-F6EECF244321}">
                <p14:modId xmlns:p14="http://schemas.microsoft.com/office/powerpoint/2010/main" val="2754606150"/>
              </p:ext>
            </p:extLst>
          </p:nvPr>
        </p:nvGraphicFramePr>
        <p:xfrm>
          <a:off x="7164288" y="1052736"/>
          <a:ext cx="1656184" cy="5572120"/>
        </p:xfrm>
        <a:graphic>
          <a:graphicData uri="http://schemas.openxmlformats.org/drawingml/2006/table">
            <a:tbl>
              <a:tblPr firstRow="1" firstCol="1" lastRow="1" lastCol="1" bandRow="1" bandCol="1">
                <a:tableStyleId>{2D5ABB26-0587-4C30-8999-92F81FD0307C}</a:tableStyleId>
              </a:tblPr>
              <a:tblGrid>
                <a:gridCol w="1656184"/>
              </a:tblGrid>
              <a:tr h="360040">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The best companies are those that hide the things that go wrong from the customers.</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could VW have done about the emissions lie.</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could Samsung have done about the Note 7 issue.</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could the owners of </a:t>
                      </a:r>
                      <a:r>
                        <a:rPr lang="en-GB" sz="1400" baseline="0" dirty="0" err="1" smtClean="0">
                          <a:solidFill>
                            <a:schemeClr val="tx1"/>
                          </a:solidFill>
                          <a:effectLst/>
                          <a:latin typeface="Arial" pitchFamily="34" charset="0"/>
                          <a:ea typeface="Times New Roman"/>
                          <a:cs typeface="Arial" pitchFamily="34" charset="0"/>
                        </a:rPr>
                        <a:t>Fukishima</a:t>
                      </a:r>
                      <a:r>
                        <a:rPr lang="en-GB" sz="1400" baseline="0" dirty="0" smtClean="0">
                          <a:solidFill>
                            <a:schemeClr val="tx1"/>
                          </a:solidFill>
                          <a:effectLst/>
                          <a:latin typeface="Arial" pitchFamily="34" charset="0"/>
                          <a:ea typeface="Times New Roman"/>
                          <a:cs typeface="Arial" pitchFamily="34" charset="0"/>
                        </a:rPr>
                        <a:t> have done about the reactor.</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could Union Carbide have done in Bhopal.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9373528"/>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907923" cy="5401479"/>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700" b="1" dirty="0" smtClean="0"/>
              <a:t>Contingency </a:t>
            </a:r>
            <a:r>
              <a:rPr lang="en-US" sz="1700" b="1" dirty="0"/>
              <a:t>Planning </a:t>
            </a:r>
            <a:r>
              <a:rPr lang="en-US" sz="1700" b="1" dirty="0" smtClean="0"/>
              <a:t>Responsibilities</a:t>
            </a:r>
            <a:r>
              <a:rPr lang="en-US" sz="1700" b="1" dirty="0"/>
              <a:t> </a:t>
            </a:r>
            <a:r>
              <a:rPr lang="en-US" sz="1700" dirty="0"/>
              <a:t>- </a:t>
            </a:r>
            <a:r>
              <a:rPr lang="en-US" sz="1700" dirty="0" smtClean="0"/>
              <a:t>Senior </a:t>
            </a:r>
            <a:r>
              <a:rPr lang="en-US" sz="1700" dirty="0"/>
              <a:t>leadership has overall responsibility for contingency planning, including funding the work to develop, </a:t>
            </a:r>
            <a:r>
              <a:rPr lang="en-US" sz="1700" dirty="0" smtClean="0"/>
              <a:t>test and maintain the plan. Many organizations appoint a contingency plan </a:t>
            </a:r>
            <a:r>
              <a:rPr lang="en-US" sz="1700" dirty="0"/>
              <a:t>coordinator or manager who has overall responsibility for developing and maintaining the plan. In a small business, the coordinator may be the owner or a manager. She communicates with employees and trains them on the plan and their responsibilities. She regularly tests the plan using mock situations to identify problems and areas for improvement and updates the plan to reflect changes in the organization and technology</a:t>
            </a:r>
            <a:r>
              <a:rPr lang="en-US" sz="1700" dirty="0" smtClean="0"/>
              <a:t>.</a:t>
            </a:r>
            <a:endParaRPr lang="en-US" sz="1700" dirty="0"/>
          </a:p>
          <a:p>
            <a:pPr marL="355600" lvl="1" indent="-342900">
              <a:spcAft>
                <a:spcPts val="600"/>
              </a:spcAft>
              <a:buClr>
                <a:srgbClr val="00B050"/>
              </a:buClr>
              <a:buFont typeface="Wingdings 3" panose="05040102010807070707" pitchFamily="18" charset="2"/>
              <a:buChar char=""/>
            </a:pPr>
            <a:r>
              <a:rPr lang="en-US" sz="1700" b="1" dirty="0" smtClean="0"/>
              <a:t>Plan </a:t>
            </a:r>
            <a:r>
              <a:rPr lang="en-US" sz="1700" b="1" dirty="0"/>
              <a:t>Development and </a:t>
            </a:r>
            <a:r>
              <a:rPr lang="en-US" sz="1700" b="1" dirty="0" smtClean="0"/>
              <a:t>Implementation </a:t>
            </a:r>
            <a:r>
              <a:rPr lang="en-US" sz="1700" dirty="0" smtClean="0"/>
              <a:t>- Developing </a:t>
            </a:r>
            <a:r>
              <a:rPr lang="en-US" sz="1700" dirty="0"/>
              <a:t>a contingency plan begins by identifying the functional areas essential to business operations. Determine how each situation, such as fire or flood, would affect these key areas; what actions would be taken; and the resources needed for each one. Set goals for the return to essential operations and return to full normal operations. Identify each required process and document each step in the process, what needs to be done, along with the employees and other resources needed to complete the work</a:t>
            </a:r>
            <a:r>
              <a:rPr lang="en-US" sz="1700" dirty="0" smtClean="0"/>
              <a:t>.</a:t>
            </a:r>
            <a:endParaRPr lang="en-US" sz="1700"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5.5 – Contingency Management</a:t>
            </a:r>
            <a:endParaRPr lang="en-US" sz="4000" dirty="0"/>
          </a:p>
        </p:txBody>
      </p:sp>
      <p:graphicFrame>
        <p:nvGraphicFramePr>
          <p:cNvPr id="6" name="Table 5"/>
          <p:cNvGraphicFramePr>
            <a:graphicFrameLocks noGrp="1"/>
          </p:cNvGraphicFramePr>
          <p:nvPr>
            <p:extLst>
              <p:ext uri="{D42A27DB-BD31-4B8C-83A1-F6EECF244321}">
                <p14:modId xmlns:p14="http://schemas.microsoft.com/office/powerpoint/2010/main" val="2754606150"/>
              </p:ext>
            </p:extLst>
          </p:nvPr>
        </p:nvGraphicFramePr>
        <p:xfrm>
          <a:off x="7164288" y="1052736"/>
          <a:ext cx="1656184" cy="5572120"/>
        </p:xfrm>
        <a:graphic>
          <a:graphicData uri="http://schemas.openxmlformats.org/drawingml/2006/table">
            <a:tbl>
              <a:tblPr firstRow="1" firstCol="1" lastRow="1" lastCol="1" bandRow="1" bandCol="1">
                <a:tableStyleId>{2D5ABB26-0587-4C30-8999-92F81FD0307C}</a:tableStyleId>
              </a:tblPr>
              <a:tblGrid>
                <a:gridCol w="1656184"/>
              </a:tblGrid>
              <a:tr h="360040">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The best companies are those that hide the things that go wrong from the customers.</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could VW have done about the emissions lie.</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could Samsung have done about the Note 7 issue.</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could the owners of </a:t>
                      </a:r>
                      <a:r>
                        <a:rPr lang="en-GB" sz="1400" baseline="0" dirty="0" err="1" smtClean="0">
                          <a:solidFill>
                            <a:schemeClr val="tx1"/>
                          </a:solidFill>
                          <a:effectLst/>
                          <a:latin typeface="Arial" pitchFamily="34" charset="0"/>
                          <a:ea typeface="Times New Roman"/>
                          <a:cs typeface="Arial" pitchFamily="34" charset="0"/>
                        </a:rPr>
                        <a:t>Fukishima</a:t>
                      </a:r>
                      <a:r>
                        <a:rPr lang="en-GB" sz="1400" baseline="0" dirty="0" smtClean="0">
                          <a:solidFill>
                            <a:schemeClr val="tx1"/>
                          </a:solidFill>
                          <a:effectLst/>
                          <a:latin typeface="Arial" pitchFamily="34" charset="0"/>
                          <a:ea typeface="Times New Roman"/>
                          <a:cs typeface="Arial" pitchFamily="34" charset="0"/>
                        </a:rPr>
                        <a:t> have done about the reactor.</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could Union Carbide have done in Bhopal.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0981722"/>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4000" dirty="0" smtClean="0"/>
              <a:t>5.5 – Contingency Management</a:t>
            </a:r>
            <a:endParaRPr lang="en-US" sz="4000" dirty="0"/>
          </a:p>
        </p:txBody>
      </p:sp>
      <p:graphicFrame>
        <p:nvGraphicFramePr>
          <p:cNvPr id="3" name="Table 2"/>
          <p:cNvGraphicFramePr>
            <a:graphicFrameLocks noGrp="1"/>
          </p:cNvGraphicFramePr>
          <p:nvPr>
            <p:extLst>
              <p:ext uri="{D42A27DB-BD31-4B8C-83A1-F6EECF244321}">
                <p14:modId xmlns:p14="http://schemas.microsoft.com/office/powerpoint/2010/main" val="4197908405"/>
              </p:ext>
            </p:extLst>
          </p:nvPr>
        </p:nvGraphicFramePr>
        <p:xfrm>
          <a:off x="276198" y="1079401"/>
          <a:ext cx="8472266" cy="5334000"/>
        </p:xfrm>
        <a:graphic>
          <a:graphicData uri="http://schemas.openxmlformats.org/drawingml/2006/table">
            <a:tbl>
              <a:tblPr firstRow="1" bandRow="1">
                <a:tableStyleId>{5C22544A-7EE6-4342-B048-85BDC9FD1C3A}</a:tableStyleId>
              </a:tblPr>
              <a:tblGrid>
                <a:gridCol w="4079778"/>
                <a:gridCol w="4392488"/>
              </a:tblGrid>
              <a:tr h="370840">
                <a:tc>
                  <a:txBody>
                    <a:bodyPr/>
                    <a:lstStyle/>
                    <a:p>
                      <a:r>
                        <a:rPr lang="en-GB" sz="2000" dirty="0" smtClean="0">
                          <a:latin typeface="Arial" panose="020B0604020202020204" pitchFamily="34" charset="0"/>
                          <a:cs typeface="Arial" panose="020B0604020202020204" pitchFamily="34" charset="0"/>
                        </a:rPr>
                        <a:t>Benefits</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Limitations</a:t>
                      </a:r>
                      <a:endParaRPr lang="en-GB" sz="2000" dirty="0">
                        <a:latin typeface="Arial" panose="020B0604020202020204" pitchFamily="34" charset="0"/>
                        <a:cs typeface="Arial" panose="020B0604020202020204" pitchFamily="34" charset="0"/>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Public relations response is much more likely to be speedy and appropriate with senior managers being used to promote what the company intends to do, by when and how.</a:t>
                      </a:r>
                      <a:endParaRPr lang="en-GB" sz="2000" dirty="0" smtClean="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Costly and time consuming - not just the planning process but the need to train staff and have practice drills of what to do in the event of fire, IT failure, terrorist attack, accident involving company vehicles and so on. </a:t>
                      </a:r>
                      <a:endParaRPr lang="en-GB" sz="2000" dirty="0">
                        <a:latin typeface="Arial" panose="020B0604020202020204" pitchFamily="34" charset="0"/>
                        <a:cs typeface="Arial" panose="020B0604020202020204" pitchFamily="34" charset="0"/>
                      </a:endParaRPr>
                    </a:p>
                  </a:txBody>
                  <a:tcPr/>
                </a:tc>
              </a:tr>
              <a:tr h="370840">
                <a:tc>
                  <a:txBody>
                    <a:bodyPr/>
                    <a:lstStyle/>
                    <a:p>
                      <a:r>
                        <a:rPr lang="en-US" sz="2000" dirty="0" err="1" smtClean="0">
                          <a:latin typeface="Arial" panose="020B0604020202020204" pitchFamily="34" charset="0"/>
                          <a:cs typeface="Arial" panose="020B0604020202020204" pitchFamily="34" charset="0"/>
                        </a:rPr>
                        <a:t>Minimises</a:t>
                      </a:r>
                      <a:r>
                        <a:rPr lang="en-US" sz="2000" dirty="0" smtClean="0">
                          <a:latin typeface="Arial" panose="020B0604020202020204" pitchFamily="34" charset="0"/>
                          <a:cs typeface="Arial" panose="020B0604020202020204" pitchFamily="34" charset="0"/>
                        </a:rPr>
                        <a:t> negative impact on customers and suppliers in the event of a major disaster.</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Needs to be constantly updated as the number and range of potential disasters can change over time. </a:t>
                      </a:r>
                      <a:endParaRPr lang="en-GB" sz="2000" dirty="0">
                        <a:latin typeface="Arial" panose="020B0604020202020204" pitchFamily="34" charset="0"/>
                        <a:cs typeface="Arial" panose="020B0604020202020204" pitchFamily="34" charset="0"/>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Reassures staff, customers and local residents that concerns for safety are a priority. </a:t>
                      </a:r>
                      <a:endParaRPr lang="en-GB" sz="2000" dirty="0" smtClean="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Staff training needs to be increased if labour turnover is high.</a:t>
                      </a:r>
                      <a:endParaRPr lang="en-GB" sz="2000" dirty="0">
                        <a:latin typeface="Arial" panose="020B0604020202020204" pitchFamily="34" charset="0"/>
                        <a:cs typeface="Arial" panose="020B0604020202020204" pitchFamily="34" charset="0"/>
                      </a:endParaRPr>
                    </a:p>
                  </a:txBody>
                  <a:tcPr/>
                </a:tc>
              </a:tr>
              <a:tr h="370840">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Avoiding disasters is still better than planning for what to do if they occur.</a:t>
                      </a:r>
                    </a:p>
                  </a:txBody>
                  <a:tcPr/>
                </a:tc>
              </a:tr>
            </a:tbl>
          </a:graphicData>
        </a:graphic>
      </p:graphicFrame>
    </p:spTree>
    <p:extLst>
      <p:ext uri="{BB962C8B-B14F-4D97-AF65-F5344CB8AC3E}">
        <p14:creationId xmlns:p14="http://schemas.microsoft.com/office/powerpoint/2010/main" val="3982047046"/>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907923" cy="5740033"/>
          </a:xfrm>
          <a:prstGeom prst="rect">
            <a:avLst/>
          </a:prstGeom>
        </p:spPr>
        <p:txBody>
          <a:bodyPr wrap="square">
            <a:spAutoFit/>
          </a:bodyPr>
          <a:lstStyle/>
          <a:p>
            <a:pPr marL="12700" lvl="1">
              <a:spcAft>
                <a:spcPts val="600"/>
              </a:spcAft>
              <a:buClr>
                <a:srgbClr val="00B050"/>
              </a:buClr>
            </a:pPr>
            <a:r>
              <a:rPr lang="en-US" b="1" dirty="0" smtClean="0"/>
              <a:t>How to Create and Develop a Contingency </a:t>
            </a:r>
            <a:r>
              <a:rPr lang="en-US" b="1" dirty="0"/>
              <a:t>Plan</a:t>
            </a:r>
          </a:p>
          <a:p>
            <a:pPr marL="355600" lvl="1" indent="-342900">
              <a:spcAft>
                <a:spcPts val="600"/>
              </a:spcAft>
              <a:buClr>
                <a:srgbClr val="00B050"/>
              </a:buClr>
              <a:buFont typeface="Wingdings 3" panose="05040102010807070707" pitchFamily="18" charset="2"/>
              <a:buChar char=""/>
            </a:pPr>
            <a:r>
              <a:rPr lang="en-US" dirty="0" smtClean="0"/>
              <a:t>A company’s </a:t>
            </a:r>
            <a:r>
              <a:rPr lang="en-US" dirty="0"/>
              <a:t>main goal is to maintain business operations – Look closely at what you need to do to deliver a minimum level of service and functionality.</a:t>
            </a:r>
          </a:p>
          <a:p>
            <a:pPr marL="355600" lvl="1" indent="-342900">
              <a:spcAft>
                <a:spcPts val="600"/>
              </a:spcAft>
              <a:buClr>
                <a:srgbClr val="00B050"/>
              </a:buClr>
              <a:buFont typeface="Wingdings 3" panose="05040102010807070707" pitchFamily="18" charset="2"/>
              <a:buChar char=""/>
            </a:pPr>
            <a:r>
              <a:rPr lang="en-US" b="1" dirty="0"/>
              <a:t>Define time periods </a:t>
            </a:r>
            <a:r>
              <a:rPr lang="en-US" dirty="0"/>
              <a:t>– What must be done during the first hour of the plan being implemented? The first day? The first week? If you look at the plan in this way, you're less likely to leave out important details.</a:t>
            </a:r>
          </a:p>
          <a:p>
            <a:pPr marL="355600" lvl="1" indent="-342900">
              <a:spcAft>
                <a:spcPts val="600"/>
              </a:spcAft>
              <a:buClr>
                <a:srgbClr val="00B050"/>
              </a:buClr>
              <a:buFont typeface="Wingdings 3" panose="05040102010807070707" pitchFamily="18" charset="2"/>
              <a:buChar char=""/>
            </a:pPr>
            <a:r>
              <a:rPr lang="en-US" b="1" dirty="0"/>
              <a:t>Identify the trigger </a:t>
            </a:r>
            <a:r>
              <a:rPr lang="en-US" dirty="0"/>
              <a:t>– What, specifically, will cause you to implement the contingency plan? Decide which actions you'll take, and when. Determine who is in charge at each stage and what type of reporting process they must follow.</a:t>
            </a:r>
          </a:p>
          <a:p>
            <a:pPr marL="355600" lvl="1" indent="-342900">
              <a:spcAft>
                <a:spcPts val="600"/>
              </a:spcAft>
              <a:buClr>
                <a:srgbClr val="00B050"/>
              </a:buClr>
              <a:buFont typeface="Wingdings 3" panose="05040102010807070707" pitchFamily="18" charset="2"/>
              <a:buChar char=""/>
            </a:pPr>
            <a:r>
              <a:rPr lang="en-US" b="1" dirty="0"/>
              <a:t>Keep the plan simple </a:t>
            </a:r>
            <a:r>
              <a:rPr lang="en-US" dirty="0"/>
              <a:t>– You don't know who will read and implement the plan when it's needed, so use clear, plain language.</a:t>
            </a:r>
          </a:p>
          <a:p>
            <a:pPr marL="355600" lvl="1" indent="-342900">
              <a:spcAft>
                <a:spcPts val="600"/>
              </a:spcAft>
              <a:buClr>
                <a:srgbClr val="00B050"/>
              </a:buClr>
              <a:buFont typeface="Wingdings 3" panose="05040102010807070707" pitchFamily="18" charset="2"/>
              <a:buChar char=""/>
            </a:pPr>
            <a:r>
              <a:rPr lang="en-US" b="1" dirty="0"/>
              <a:t>Consider related resource restrictions </a:t>
            </a:r>
            <a:r>
              <a:rPr lang="en-US" dirty="0"/>
              <a:t>– Will your organization be able to function the same way if you have to implement Plan B, or will Plan B necessarily reduce capabilities</a:t>
            </a:r>
            <a:r>
              <a:rPr lang="en-US" dirty="0" smtClean="0"/>
              <a:t>?</a:t>
            </a:r>
            <a:endParaRPr lang="en-US"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5.5 – Contingency Management – How to Create</a:t>
            </a:r>
            <a:endParaRPr lang="en-US" sz="3200" dirty="0"/>
          </a:p>
        </p:txBody>
      </p:sp>
      <p:graphicFrame>
        <p:nvGraphicFramePr>
          <p:cNvPr id="6" name="Table 5"/>
          <p:cNvGraphicFramePr>
            <a:graphicFrameLocks noGrp="1"/>
          </p:cNvGraphicFramePr>
          <p:nvPr>
            <p:extLst>
              <p:ext uri="{D42A27DB-BD31-4B8C-83A1-F6EECF244321}">
                <p14:modId xmlns:p14="http://schemas.microsoft.com/office/powerpoint/2010/main" val="2754606150"/>
              </p:ext>
            </p:extLst>
          </p:nvPr>
        </p:nvGraphicFramePr>
        <p:xfrm>
          <a:off x="7164288" y="1052736"/>
          <a:ext cx="1656184" cy="5572120"/>
        </p:xfrm>
        <a:graphic>
          <a:graphicData uri="http://schemas.openxmlformats.org/drawingml/2006/table">
            <a:tbl>
              <a:tblPr firstRow="1" firstCol="1" lastRow="1" lastCol="1" bandRow="1" bandCol="1">
                <a:tableStyleId>{2D5ABB26-0587-4C30-8999-92F81FD0307C}</a:tableStyleId>
              </a:tblPr>
              <a:tblGrid>
                <a:gridCol w="1656184"/>
              </a:tblGrid>
              <a:tr h="360040">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The best companies are those that hide the things that go wrong from the customers.</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could VW have done about the emissions lie.</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could Samsung have done about the Note 7 issue.</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could the owners of </a:t>
                      </a:r>
                      <a:r>
                        <a:rPr lang="en-GB" sz="1400" baseline="0" dirty="0" err="1" smtClean="0">
                          <a:solidFill>
                            <a:schemeClr val="tx1"/>
                          </a:solidFill>
                          <a:effectLst/>
                          <a:latin typeface="Arial" pitchFamily="34" charset="0"/>
                          <a:ea typeface="Times New Roman"/>
                          <a:cs typeface="Arial" pitchFamily="34" charset="0"/>
                        </a:rPr>
                        <a:t>Fukishima</a:t>
                      </a:r>
                      <a:r>
                        <a:rPr lang="en-GB" sz="1400" baseline="0" dirty="0" smtClean="0">
                          <a:solidFill>
                            <a:schemeClr val="tx1"/>
                          </a:solidFill>
                          <a:effectLst/>
                          <a:latin typeface="Arial" pitchFamily="34" charset="0"/>
                          <a:ea typeface="Times New Roman"/>
                          <a:cs typeface="Arial" pitchFamily="34" charset="0"/>
                        </a:rPr>
                        <a:t> have done about the reactor.</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could Union Carbide have done in Bhopal.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6691181"/>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907923" cy="5463034"/>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b="1" dirty="0" smtClean="0"/>
              <a:t>Identify </a:t>
            </a:r>
            <a:r>
              <a:rPr lang="en-US" b="1" dirty="0"/>
              <a:t>everyone's needs </a:t>
            </a:r>
            <a:r>
              <a:rPr lang="en-US" dirty="0"/>
              <a:t>– Have people throughout the company identify what they must have, at a minimum, to continue operations.</a:t>
            </a:r>
          </a:p>
          <a:p>
            <a:pPr marL="355600" lvl="1" indent="-342900">
              <a:spcAft>
                <a:spcPts val="600"/>
              </a:spcAft>
              <a:buClr>
                <a:srgbClr val="00B050"/>
              </a:buClr>
              <a:buFont typeface="Wingdings 3" panose="05040102010807070707" pitchFamily="18" charset="2"/>
              <a:buChar char=""/>
            </a:pPr>
            <a:r>
              <a:rPr lang="en-US" b="1" dirty="0"/>
              <a:t>Define 'success' </a:t>
            </a:r>
            <a:r>
              <a:rPr lang="en-US" dirty="0"/>
              <a:t>– What will you need to do to return to 'business as usual'?</a:t>
            </a:r>
          </a:p>
          <a:p>
            <a:pPr marL="355600" lvl="1" indent="-342900">
              <a:spcAft>
                <a:spcPts val="600"/>
              </a:spcAft>
              <a:buClr>
                <a:srgbClr val="00B050"/>
              </a:buClr>
              <a:buFont typeface="Wingdings 3" panose="05040102010807070707" pitchFamily="18" charset="2"/>
              <a:buChar char=""/>
            </a:pPr>
            <a:r>
              <a:rPr lang="en-US" b="1" dirty="0"/>
              <a:t>Include contingency plans in standard operating procedures </a:t>
            </a:r>
            <a:r>
              <a:rPr lang="en-US" dirty="0"/>
              <a:t>– Make sure you provide initial training on the plan, and keep everyone up-to-date on changes.</a:t>
            </a:r>
          </a:p>
          <a:p>
            <a:pPr marL="355600" lvl="1" indent="-342900">
              <a:spcAft>
                <a:spcPts val="600"/>
              </a:spcAft>
              <a:buClr>
                <a:srgbClr val="00B050"/>
              </a:buClr>
              <a:buFont typeface="Wingdings 3" panose="05040102010807070707" pitchFamily="18" charset="2"/>
              <a:buChar char=""/>
            </a:pPr>
            <a:r>
              <a:rPr lang="en-US" b="1" dirty="0"/>
              <a:t>Manage your risks </a:t>
            </a:r>
            <a:r>
              <a:rPr lang="en-US" dirty="0"/>
              <a:t>– Look for opportunities to reduce risk, wherever possible. This may help you reduce, or even eliminate, the need for full contingency plans in certain areas.</a:t>
            </a:r>
          </a:p>
          <a:p>
            <a:pPr marL="355600" lvl="1" indent="-342900">
              <a:spcAft>
                <a:spcPts val="600"/>
              </a:spcAft>
              <a:buClr>
                <a:srgbClr val="00B050"/>
              </a:buClr>
              <a:buFont typeface="Wingdings 3" panose="05040102010807070707" pitchFamily="18" charset="2"/>
              <a:buChar char=""/>
            </a:pPr>
            <a:r>
              <a:rPr lang="en-US" b="1" dirty="0"/>
              <a:t>Identify operational inefficiencies </a:t>
            </a:r>
            <a:r>
              <a:rPr lang="en-US" dirty="0"/>
              <a:t>– Provide a standard to document your planning process, and find opportunities for performance improvement.</a:t>
            </a:r>
          </a:p>
          <a:p>
            <a:pPr marL="355600" lvl="1" indent="-342900">
              <a:spcAft>
                <a:spcPts val="600"/>
              </a:spcAft>
              <a:buClr>
                <a:srgbClr val="00B050"/>
              </a:buClr>
              <a:buFont typeface="Wingdings 3" panose="05040102010807070707" pitchFamily="18" charset="2"/>
              <a:buChar char=""/>
            </a:pPr>
            <a:r>
              <a:rPr lang="en-US" b="1" dirty="0" smtClean="0">
                <a:solidFill>
                  <a:srgbClr val="FF0000"/>
                </a:solidFill>
              </a:rPr>
              <a:t>Task 5.7</a:t>
            </a:r>
            <a:r>
              <a:rPr lang="en-US" dirty="0" smtClean="0">
                <a:solidFill>
                  <a:srgbClr val="FF0000"/>
                </a:solidFill>
              </a:rPr>
              <a:t> - Suggest 3 suitable</a:t>
            </a:r>
            <a:r>
              <a:rPr lang="en-US" dirty="0">
                <a:solidFill>
                  <a:srgbClr val="FF0000"/>
                </a:solidFill>
              </a:rPr>
              <a:t> </a:t>
            </a:r>
            <a:r>
              <a:rPr lang="en-US" dirty="0" smtClean="0">
                <a:solidFill>
                  <a:srgbClr val="FF0000"/>
                </a:solidFill>
              </a:rPr>
              <a:t>contingencies </a:t>
            </a:r>
            <a:r>
              <a:rPr lang="en-US" dirty="0">
                <a:solidFill>
                  <a:srgbClr val="FF0000"/>
                </a:solidFill>
              </a:rPr>
              <a:t>that </a:t>
            </a:r>
            <a:r>
              <a:rPr lang="en-US" dirty="0" smtClean="0">
                <a:solidFill>
                  <a:srgbClr val="FF0000"/>
                </a:solidFill>
              </a:rPr>
              <a:t>the school could have made to reduce the fall in numbers. Describe the problem, contingency and the level of risk the contingency might make.</a:t>
            </a:r>
            <a:endParaRPr lang="en-US"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200" dirty="0" smtClean="0"/>
              <a:t>5.5 – Contingency Management – How to Create</a:t>
            </a:r>
            <a:endParaRPr lang="en-US" sz="3200" dirty="0"/>
          </a:p>
        </p:txBody>
      </p:sp>
      <p:graphicFrame>
        <p:nvGraphicFramePr>
          <p:cNvPr id="6" name="Table 5"/>
          <p:cNvGraphicFramePr>
            <a:graphicFrameLocks noGrp="1"/>
          </p:cNvGraphicFramePr>
          <p:nvPr>
            <p:extLst>
              <p:ext uri="{D42A27DB-BD31-4B8C-83A1-F6EECF244321}">
                <p14:modId xmlns:p14="http://schemas.microsoft.com/office/powerpoint/2010/main" val="2754606150"/>
              </p:ext>
            </p:extLst>
          </p:nvPr>
        </p:nvGraphicFramePr>
        <p:xfrm>
          <a:off x="7164288" y="1052736"/>
          <a:ext cx="1656184" cy="5572120"/>
        </p:xfrm>
        <a:graphic>
          <a:graphicData uri="http://schemas.openxmlformats.org/drawingml/2006/table">
            <a:tbl>
              <a:tblPr firstRow="1" firstCol="1" lastRow="1" lastCol="1" bandRow="1" bandCol="1">
                <a:tableStyleId>{2D5ABB26-0587-4C30-8999-92F81FD0307C}</a:tableStyleId>
              </a:tblPr>
              <a:tblGrid>
                <a:gridCol w="1656184"/>
              </a:tblGrid>
              <a:tr h="360040">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The best companies are those that hide the things that go wrong from the customers.</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could VW have done about the emissions lie.</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could Samsung have done about the Note 7 issue.</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could the owners of </a:t>
                      </a:r>
                      <a:r>
                        <a:rPr lang="en-GB" sz="1400" baseline="0" dirty="0" err="1" smtClean="0">
                          <a:solidFill>
                            <a:schemeClr val="tx1"/>
                          </a:solidFill>
                          <a:effectLst/>
                          <a:latin typeface="Arial" pitchFamily="34" charset="0"/>
                          <a:ea typeface="Times New Roman"/>
                          <a:cs typeface="Arial" pitchFamily="34" charset="0"/>
                        </a:rPr>
                        <a:t>Fukishima</a:t>
                      </a:r>
                      <a:r>
                        <a:rPr lang="en-GB" sz="1400" baseline="0" dirty="0" smtClean="0">
                          <a:solidFill>
                            <a:schemeClr val="tx1"/>
                          </a:solidFill>
                          <a:effectLst/>
                          <a:latin typeface="Arial" pitchFamily="34" charset="0"/>
                          <a:ea typeface="Times New Roman"/>
                          <a:cs typeface="Arial" pitchFamily="34" charset="0"/>
                        </a:rPr>
                        <a:t> have done about the reactor.</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could Union Carbide have done in Bhopal.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2614477"/>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509200"/>
          </a:xfrm>
          <a:prstGeom prst="rect">
            <a:avLst/>
          </a:prstGeom>
        </p:spPr>
        <p:txBody>
          <a:bodyPr wrap="square">
            <a:spAutoFit/>
          </a:bodyPr>
          <a:lstStyle/>
          <a:p>
            <a:pPr algn="ctr">
              <a:spcAft>
                <a:spcPts val="600"/>
              </a:spcAft>
              <a:tabLst>
                <a:tab pos="8348663" algn="r"/>
              </a:tabLst>
            </a:pPr>
            <a:r>
              <a:rPr lang="en-US" sz="1660" b="1" dirty="0">
                <a:solidFill>
                  <a:srgbClr val="FF0000"/>
                </a:solidFill>
              </a:rPr>
              <a:t>Wattam Grove</a:t>
            </a:r>
          </a:p>
          <a:p>
            <a:pPr>
              <a:spcAft>
                <a:spcPts val="600"/>
              </a:spcAft>
              <a:tabLst>
                <a:tab pos="8348663" algn="r"/>
              </a:tabLst>
            </a:pPr>
            <a:r>
              <a:rPr lang="en-US" sz="1660" b="1" dirty="0">
                <a:solidFill>
                  <a:srgbClr val="FF0000"/>
                </a:solidFill>
              </a:rPr>
              <a:t>The business</a:t>
            </a:r>
          </a:p>
          <a:p>
            <a:pPr>
              <a:spcAft>
                <a:spcPts val="600"/>
              </a:spcAft>
              <a:tabLst>
                <a:tab pos="8348663" algn="r"/>
              </a:tabLst>
            </a:pPr>
            <a:r>
              <a:rPr lang="en-US" sz="1660" dirty="0">
                <a:solidFill>
                  <a:srgbClr val="FF0000"/>
                </a:solidFill>
              </a:rPr>
              <a:t>Wattam Grove is a traditional fruit farm occupying 45 acres of land on the Devon/Cornwall border. The farm is located approximately five miles from the coast. Brothers, Eric and Percy Wattam, now in their early forties, inherited the farm from their father in 2007.</a:t>
            </a:r>
          </a:p>
          <a:p>
            <a:pPr>
              <a:spcAft>
                <a:spcPts val="600"/>
              </a:spcAft>
              <a:tabLst>
                <a:tab pos="8348663" algn="r"/>
              </a:tabLst>
            </a:pPr>
            <a:r>
              <a:rPr lang="en-US" sz="1660" dirty="0">
                <a:solidFill>
                  <a:srgbClr val="FF0000"/>
                </a:solidFill>
              </a:rPr>
              <a:t>Wattam Grove produces soft fruit. Raspberries, grown under glass, are Wattam Grove’s main crop. Smaller quantities of other soft fruits such as blackcurrants, strawberries and blueberries are grown in </a:t>
            </a:r>
            <a:r>
              <a:rPr lang="en-US" sz="1660" dirty="0" err="1">
                <a:solidFill>
                  <a:srgbClr val="FF0000"/>
                </a:solidFill>
              </a:rPr>
              <a:t>polytunnels</a:t>
            </a:r>
            <a:r>
              <a:rPr lang="en-US" sz="1660" dirty="0">
                <a:solidFill>
                  <a:srgbClr val="FF0000"/>
                </a:solidFill>
              </a:rPr>
              <a:t>. Blackberries and gooseberries, which do not need protecting from the elements, are also grown on the farm. All of Wattam Grove’s produce is sold to a fruit marketing company, </a:t>
            </a:r>
            <a:r>
              <a:rPr lang="en-US" sz="1660" dirty="0" err="1">
                <a:solidFill>
                  <a:srgbClr val="FF0000"/>
                </a:solidFill>
              </a:rPr>
              <a:t>Fruitex</a:t>
            </a:r>
            <a:r>
              <a:rPr lang="en-US" sz="1660" dirty="0">
                <a:solidFill>
                  <a:srgbClr val="FF0000"/>
                </a:solidFill>
              </a:rPr>
              <a:t> Ltd, a leading supplier of fruit to the UK’s supermarket industry. Wattam Grove does not sell fruit directly to the public.</a:t>
            </a:r>
          </a:p>
          <a:p>
            <a:pPr>
              <a:spcAft>
                <a:spcPts val="600"/>
              </a:spcAft>
              <a:tabLst>
                <a:tab pos="8348663" algn="r"/>
              </a:tabLst>
            </a:pPr>
            <a:r>
              <a:rPr lang="en-US" sz="1660" dirty="0">
                <a:solidFill>
                  <a:srgbClr val="FF0000"/>
                </a:solidFill>
              </a:rPr>
              <a:t>Four farm </a:t>
            </a:r>
            <a:r>
              <a:rPr lang="en-US" sz="1660" dirty="0" err="1">
                <a:solidFill>
                  <a:srgbClr val="FF0000"/>
                </a:solidFill>
              </a:rPr>
              <a:t>labourers</a:t>
            </a:r>
            <a:r>
              <a:rPr lang="en-US" sz="1660" dirty="0">
                <a:solidFill>
                  <a:srgbClr val="FF0000"/>
                </a:solidFill>
              </a:rPr>
              <a:t> are employed on permanent contracts to look after the soft fruits throughout the year. From May to October, the six months of peak yield, Wattam Grove also hires 22 temporary, low paid workers to help with the soft fruit harvest. The harvesting of soft fruit is very labour intensive because each berry must be picked by hand. The temporary workers, usually a combination of students and migrant </a:t>
            </a:r>
            <a:r>
              <a:rPr lang="en-US" sz="1660" dirty="0" err="1">
                <a:solidFill>
                  <a:srgbClr val="FF0000"/>
                </a:solidFill>
              </a:rPr>
              <a:t>labourers</a:t>
            </a:r>
            <a:r>
              <a:rPr lang="en-US" sz="1660" dirty="0">
                <a:solidFill>
                  <a:srgbClr val="FF0000"/>
                </a:solidFill>
              </a:rPr>
              <a:t>, are required to undertake the backbreaking work of picking the crop and sorting out the good fruit from the waste. The berries are then run through a fruit grading machine, packaged and placed into cold storage ready for the daily arrival of one of </a:t>
            </a:r>
            <a:r>
              <a:rPr lang="en-US" sz="1660" dirty="0" err="1">
                <a:solidFill>
                  <a:srgbClr val="FF0000"/>
                </a:solidFill>
              </a:rPr>
              <a:t>Fruitex</a:t>
            </a:r>
            <a:r>
              <a:rPr lang="en-US" sz="1660" dirty="0">
                <a:solidFill>
                  <a:srgbClr val="FF0000"/>
                </a:solidFill>
              </a:rPr>
              <a:t> </a:t>
            </a:r>
            <a:r>
              <a:rPr lang="en-US" sz="1660" dirty="0" err="1">
                <a:solidFill>
                  <a:srgbClr val="FF0000"/>
                </a:solidFill>
              </a:rPr>
              <a:t>Ltd’s</a:t>
            </a:r>
            <a:r>
              <a:rPr lang="en-US" sz="1660" dirty="0">
                <a:solidFill>
                  <a:srgbClr val="FF0000"/>
                </a:solidFill>
              </a:rPr>
              <a:t> refrigerated lorries.</a:t>
            </a:r>
          </a:p>
        </p:txBody>
      </p:sp>
      <p:sp>
        <p:nvSpPr>
          <p:cNvPr id="14" name="Title 2"/>
          <p:cNvSpPr>
            <a:spLocks noGrp="1"/>
          </p:cNvSpPr>
          <p:nvPr>
            <p:ph type="title"/>
          </p:nvPr>
        </p:nvSpPr>
        <p:spPr>
          <a:xfrm>
            <a:off x="70266" y="72008"/>
            <a:ext cx="8859452" cy="548680"/>
          </a:xfrm>
        </p:spPr>
        <p:txBody>
          <a:bodyPr>
            <a:noAutofit/>
          </a:bodyPr>
          <a:lstStyle/>
          <a:p>
            <a:r>
              <a:rPr lang="en-US" sz="2800" dirty="0"/>
              <a:t>5</a:t>
            </a:r>
            <a:r>
              <a:rPr lang="en-US" sz="2800" dirty="0" smtClean="0"/>
              <a:t> – Exam Questions – June 2016</a:t>
            </a:r>
            <a:endParaRPr lang="en-US" sz="2800" dirty="0"/>
          </a:p>
        </p:txBody>
      </p:sp>
    </p:spTree>
    <p:extLst>
      <p:ext uri="{BB962C8B-B14F-4D97-AF65-F5344CB8AC3E}">
        <p14:creationId xmlns:p14="http://schemas.microsoft.com/office/powerpoint/2010/main" val="1133809759"/>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579989"/>
          </a:xfrm>
          <a:prstGeom prst="rect">
            <a:avLst/>
          </a:prstGeom>
        </p:spPr>
        <p:txBody>
          <a:bodyPr wrap="square">
            <a:spAutoFit/>
          </a:bodyPr>
          <a:lstStyle/>
          <a:p>
            <a:pPr algn="ctr">
              <a:spcAft>
                <a:spcPts val="600"/>
              </a:spcAft>
              <a:tabLst>
                <a:tab pos="8348663" algn="r"/>
              </a:tabLst>
            </a:pPr>
            <a:r>
              <a:rPr lang="en-US" sz="1870" b="1" dirty="0">
                <a:solidFill>
                  <a:srgbClr val="FF0000"/>
                </a:solidFill>
              </a:rPr>
              <a:t>Wattam Grove</a:t>
            </a:r>
          </a:p>
          <a:p>
            <a:pPr>
              <a:spcAft>
                <a:spcPts val="600"/>
              </a:spcAft>
              <a:tabLst>
                <a:tab pos="8348663" algn="r"/>
              </a:tabLst>
            </a:pPr>
            <a:r>
              <a:rPr lang="en-US" sz="1870" b="1" dirty="0">
                <a:solidFill>
                  <a:srgbClr val="FF0000"/>
                </a:solidFill>
              </a:rPr>
              <a:t>The business</a:t>
            </a:r>
          </a:p>
          <a:p>
            <a:pPr>
              <a:spcAft>
                <a:spcPts val="600"/>
              </a:spcAft>
              <a:tabLst>
                <a:tab pos="8348663" algn="r"/>
              </a:tabLst>
            </a:pPr>
            <a:r>
              <a:rPr lang="en-US" sz="1870" dirty="0">
                <a:solidFill>
                  <a:srgbClr val="FF0000"/>
                </a:solidFill>
              </a:rPr>
              <a:t>All of the farm </a:t>
            </a:r>
            <a:r>
              <a:rPr lang="en-US" sz="1870" dirty="0" err="1">
                <a:solidFill>
                  <a:srgbClr val="FF0000"/>
                </a:solidFill>
              </a:rPr>
              <a:t>labourers</a:t>
            </a:r>
            <a:r>
              <a:rPr lang="en-US" sz="1870" dirty="0">
                <a:solidFill>
                  <a:srgbClr val="FF0000"/>
                </a:solidFill>
              </a:rPr>
              <a:t>, be they permanent or temporary, are recruited and managed directly by Eric. Eric has an autocratic leadership style and likes to keep tight control of the workforce. He makes day to day decisions about the soft fruit production without consulting the farm </a:t>
            </a:r>
            <a:r>
              <a:rPr lang="en-US" sz="1870" dirty="0" err="1">
                <a:solidFill>
                  <a:srgbClr val="FF0000"/>
                </a:solidFill>
              </a:rPr>
              <a:t>labourers</a:t>
            </a:r>
            <a:r>
              <a:rPr lang="en-US" sz="1870" dirty="0">
                <a:solidFill>
                  <a:srgbClr val="FF0000"/>
                </a:solidFill>
              </a:rPr>
              <a:t>.</a:t>
            </a:r>
          </a:p>
          <a:p>
            <a:pPr>
              <a:spcAft>
                <a:spcPts val="600"/>
              </a:spcAft>
              <a:tabLst>
                <a:tab pos="8348663" algn="r"/>
              </a:tabLst>
            </a:pPr>
            <a:r>
              <a:rPr lang="en-US" sz="1870" dirty="0">
                <a:solidFill>
                  <a:srgbClr val="FF0000"/>
                </a:solidFill>
              </a:rPr>
              <a:t>Percy is a planner and an organiser. He is good with numbers and is in charge of the financial and administrative aspects of running the farm. Percy is all too aware that the farm needs to financially support not only himself and his brother but their families as well. Percy is married to Pat, a part-time school cook. They have one daughter who currently attends the local junior school. Eric is married to Marie, who is currently unemployed. They have twin sons aged 17, both of whom hope to go to university next year.</a:t>
            </a:r>
          </a:p>
          <a:p>
            <a:pPr>
              <a:spcAft>
                <a:spcPts val="600"/>
              </a:spcAft>
              <a:tabLst>
                <a:tab pos="8348663" algn="r"/>
              </a:tabLst>
            </a:pPr>
            <a:r>
              <a:rPr lang="en-US" sz="1870" dirty="0">
                <a:solidFill>
                  <a:srgbClr val="FF0000"/>
                </a:solidFill>
              </a:rPr>
              <a:t>Eric and Percy have a strong sense of social responsibility and are keen to forge good relationships with the local community. While both brothers agree that making sufficient profit, by necessity, has to be the main aim of the business this should not be to the detriment of their relationship with the local community.</a:t>
            </a:r>
          </a:p>
        </p:txBody>
      </p:sp>
      <p:sp>
        <p:nvSpPr>
          <p:cNvPr id="14" name="Title 2"/>
          <p:cNvSpPr>
            <a:spLocks noGrp="1"/>
          </p:cNvSpPr>
          <p:nvPr>
            <p:ph type="title"/>
          </p:nvPr>
        </p:nvSpPr>
        <p:spPr>
          <a:xfrm>
            <a:off x="70266" y="72008"/>
            <a:ext cx="8859452" cy="548680"/>
          </a:xfrm>
        </p:spPr>
        <p:txBody>
          <a:bodyPr>
            <a:noAutofit/>
          </a:bodyPr>
          <a:lstStyle/>
          <a:p>
            <a:r>
              <a:rPr lang="en-US" sz="2800" dirty="0"/>
              <a:t>5</a:t>
            </a:r>
            <a:r>
              <a:rPr lang="en-US" sz="2800" dirty="0" smtClean="0"/>
              <a:t> – Exam Questions – June 2016</a:t>
            </a:r>
            <a:endParaRPr lang="en-US" sz="2800" dirty="0"/>
          </a:p>
        </p:txBody>
      </p:sp>
    </p:spTree>
    <p:extLst>
      <p:ext uri="{BB962C8B-B14F-4D97-AF65-F5344CB8AC3E}">
        <p14:creationId xmlns:p14="http://schemas.microsoft.com/office/powerpoint/2010/main" val="2825599815"/>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309146"/>
          </a:xfrm>
          <a:prstGeom prst="rect">
            <a:avLst/>
          </a:prstGeom>
        </p:spPr>
        <p:txBody>
          <a:bodyPr wrap="square">
            <a:spAutoFit/>
          </a:bodyPr>
          <a:lstStyle/>
          <a:p>
            <a:pPr>
              <a:spcAft>
                <a:spcPts val="600"/>
              </a:spcAft>
              <a:tabLst>
                <a:tab pos="8348663" algn="r"/>
              </a:tabLst>
            </a:pPr>
            <a:r>
              <a:rPr lang="en-US" b="1" dirty="0">
                <a:solidFill>
                  <a:srgbClr val="FF0000"/>
                </a:solidFill>
              </a:rPr>
              <a:t>The problem</a:t>
            </a:r>
          </a:p>
          <a:p>
            <a:pPr>
              <a:spcAft>
                <a:spcPts val="600"/>
              </a:spcAft>
              <a:tabLst>
                <a:tab pos="8348663" algn="r"/>
              </a:tabLst>
            </a:pPr>
            <a:r>
              <a:rPr lang="en-US" dirty="0">
                <a:solidFill>
                  <a:srgbClr val="FF0000"/>
                </a:solidFill>
              </a:rPr>
              <a:t>In the nine years Eric and Percy have been running the farm, the returns have been extremely variable. In 2008 and 2014 bumper harvests saw annual profits in excess of £300 000. In 2010 profit was minimal due to poor weather conditions at the beginning of that year. In 2011 a mite infestation of the raspberry canes led to a significant trading loss. Eric and Percy both feel that the business is too dependent on variables outside of their control.</a:t>
            </a:r>
          </a:p>
          <a:p>
            <a:pPr>
              <a:spcAft>
                <a:spcPts val="600"/>
              </a:spcAft>
              <a:tabLst>
                <a:tab pos="8348663" algn="r"/>
              </a:tabLst>
            </a:pPr>
            <a:r>
              <a:rPr lang="en-US" dirty="0">
                <a:solidFill>
                  <a:srgbClr val="FF0000"/>
                </a:solidFill>
              </a:rPr>
              <a:t>Furthermore, the market for fruit has changed considerably over the last decade. Fruit farms have lost a significant amount of market power due to the dominance of supermarkets and the increase in imported fruit from around the world. Wattam Grove can no longer control the selling price of the fruit it grows, further threatening the farm’s net profit and gross profit margins. Eric and Percy have tried their best to compensate for this lack of market power by minimising costs and increasing output. However, this constant struggle is having a negative impact on their work-life balance and on their families.</a:t>
            </a:r>
          </a:p>
          <a:p>
            <a:pPr>
              <a:spcAft>
                <a:spcPts val="600"/>
              </a:spcAft>
              <a:tabLst>
                <a:tab pos="8348663" algn="r"/>
              </a:tabLst>
            </a:pPr>
            <a:r>
              <a:rPr lang="en-US" dirty="0">
                <a:solidFill>
                  <a:srgbClr val="FF0000"/>
                </a:solidFill>
              </a:rPr>
              <a:t>Supporting their families solely by the growing of fruit no longer appears to be an option. Despite being naturally risk averse, Eric and Percy agree that the farm must pursue a strategy of diversification if it is to survive.</a:t>
            </a:r>
          </a:p>
        </p:txBody>
      </p:sp>
      <p:sp>
        <p:nvSpPr>
          <p:cNvPr id="14" name="Title 2"/>
          <p:cNvSpPr>
            <a:spLocks noGrp="1"/>
          </p:cNvSpPr>
          <p:nvPr>
            <p:ph type="title"/>
          </p:nvPr>
        </p:nvSpPr>
        <p:spPr>
          <a:xfrm>
            <a:off x="70266" y="72008"/>
            <a:ext cx="8859452" cy="548680"/>
          </a:xfrm>
        </p:spPr>
        <p:txBody>
          <a:bodyPr>
            <a:noAutofit/>
          </a:bodyPr>
          <a:lstStyle/>
          <a:p>
            <a:r>
              <a:rPr lang="en-US" sz="2800" dirty="0"/>
              <a:t>5</a:t>
            </a:r>
            <a:r>
              <a:rPr lang="en-US" sz="2800" dirty="0" smtClean="0"/>
              <a:t> – Exam Questions – June 2016</a:t>
            </a:r>
            <a:endParaRPr lang="en-US" sz="2800" dirty="0"/>
          </a:p>
        </p:txBody>
      </p:sp>
    </p:spTree>
    <p:extLst>
      <p:ext uri="{BB962C8B-B14F-4D97-AF65-F5344CB8AC3E}">
        <p14:creationId xmlns:p14="http://schemas.microsoft.com/office/powerpoint/2010/main" val="2395909714"/>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786199"/>
          </a:xfrm>
          <a:prstGeom prst="rect">
            <a:avLst/>
          </a:prstGeom>
        </p:spPr>
        <p:txBody>
          <a:bodyPr wrap="square">
            <a:spAutoFit/>
          </a:bodyPr>
          <a:lstStyle/>
          <a:p>
            <a:pPr>
              <a:spcAft>
                <a:spcPts val="600"/>
              </a:spcAft>
              <a:tabLst>
                <a:tab pos="8348663" algn="r"/>
              </a:tabLst>
            </a:pPr>
            <a:r>
              <a:rPr lang="en-US" sz="1600" b="1" dirty="0">
                <a:solidFill>
                  <a:srgbClr val="FF0000"/>
                </a:solidFill>
              </a:rPr>
              <a:t>The options</a:t>
            </a:r>
          </a:p>
          <a:p>
            <a:pPr>
              <a:spcAft>
                <a:spcPts val="600"/>
              </a:spcAft>
              <a:tabLst>
                <a:tab pos="8348663" algn="r"/>
              </a:tabLst>
            </a:pPr>
            <a:r>
              <a:rPr lang="en-US" sz="1600" dirty="0">
                <a:solidFill>
                  <a:srgbClr val="FF0000"/>
                </a:solidFill>
              </a:rPr>
              <a:t>Eric and Percy are currently investigating three diversification options for Wattam Grove. They fully intend to discuss these options with their respective families before coming to an agreed final decision.</a:t>
            </a:r>
          </a:p>
          <a:p>
            <a:pPr>
              <a:spcAft>
                <a:spcPts val="600"/>
              </a:spcAft>
              <a:tabLst>
                <a:tab pos="8348663" algn="r"/>
              </a:tabLst>
            </a:pPr>
            <a:r>
              <a:rPr lang="en-US" sz="1600" b="1" dirty="0">
                <a:solidFill>
                  <a:srgbClr val="FF0000"/>
                </a:solidFill>
              </a:rPr>
              <a:t>Option 1 – Jam and preserves</a:t>
            </a:r>
          </a:p>
          <a:p>
            <a:pPr>
              <a:spcAft>
                <a:spcPts val="600"/>
              </a:spcAft>
              <a:tabLst>
                <a:tab pos="8348663" algn="r"/>
              </a:tabLst>
            </a:pPr>
            <a:r>
              <a:rPr lang="en-US" sz="1600" dirty="0">
                <a:solidFill>
                  <a:srgbClr val="FF0000"/>
                </a:solidFill>
              </a:rPr>
              <a:t>Wattam Grove could make and sell its own range of </a:t>
            </a:r>
            <a:r>
              <a:rPr lang="en-US" sz="1600" dirty="0" err="1">
                <a:solidFill>
                  <a:srgbClr val="FF0000"/>
                </a:solidFill>
              </a:rPr>
              <a:t>speciality</a:t>
            </a:r>
            <a:r>
              <a:rPr lang="en-US" sz="1600" dirty="0">
                <a:solidFill>
                  <a:srgbClr val="FF0000"/>
                </a:solidFill>
              </a:rPr>
              <a:t> jams and preserves. Pat has some excellent recipes, given to her when she did her catering course, which could be used to set up the initial product range. Where possible, fruit grown on the farm would be used.</a:t>
            </a:r>
          </a:p>
          <a:p>
            <a:pPr>
              <a:spcAft>
                <a:spcPts val="600"/>
              </a:spcAft>
              <a:tabLst>
                <a:tab pos="8348663" algn="r"/>
              </a:tabLst>
            </a:pPr>
            <a:r>
              <a:rPr lang="en-US" sz="1600" dirty="0">
                <a:solidFill>
                  <a:srgbClr val="FF0000"/>
                </a:solidFill>
              </a:rPr>
              <a:t>Wattam Grove would make the jam and preserves in batches of 500 jars. Two of the farm’s </a:t>
            </a:r>
            <a:r>
              <a:rPr lang="en-US" sz="1600" dirty="0" err="1">
                <a:solidFill>
                  <a:srgbClr val="FF0000"/>
                </a:solidFill>
              </a:rPr>
              <a:t>underutilised</a:t>
            </a:r>
            <a:r>
              <a:rPr lang="en-US" sz="1600" dirty="0">
                <a:solidFill>
                  <a:srgbClr val="FF0000"/>
                </a:solidFill>
              </a:rPr>
              <a:t> barns would be converted into a production unit large enough to house the required cooking, cooling and packaging equipment. Hygiene certificates would need to be obtained. Initially, the farm would recruit one full-time and two part-time catering employees. It is hoped that in the future opening a café on the farm, which would </a:t>
            </a:r>
            <a:r>
              <a:rPr lang="en-US" sz="1600" dirty="0" err="1">
                <a:solidFill>
                  <a:srgbClr val="FF0000"/>
                </a:solidFill>
              </a:rPr>
              <a:t>specialise</a:t>
            </a:r>
            <a:r>
              <a:rPr lang="en-US" sz="1600" dirty="0">
                <a:solidFill>
                  <a:srgbClr val="FF0000"/>
                </a:solidFill>
              </a:rPr>
              <a:t> in the sale of cream teas using the farm’s own brand of jam and preserves, may be an additional revenue stream.</a:t>
            </a:r>
          </a:p>
          <a:p>
            <a:pPr>
              <a:spcAft>
                <a:spcPts val="600"/>
              </a:spcAft>
              <a:tabLst>
                <a:tab pos="8348663" algn="r"/>
              </a:tabLst>
            </a:pPr>
            <a:r>
              <a:rPr lang="en-US" sz="1600" dirty="0">
                <a:solidFill>
                  <a:srgbClr val="FF0000"/>
                </a:solidFill>
              </a:rPr>
              <a:t>The capital budget spend of converting the barns is estimated to be in the region of £300 000. This option would use up all of Wattam Grove’s retained profits. Furthermore, there would be additional revenue expenditure each year to cover the wages of the catering employees.</a:t>
            </a:r>
          </a:p>
          <a:p>
            <a:pPr>
              <a:spcAft>
                <a:spcPts val="600"/>
              </a:spcAft>
              <a:tabLst>
                <a:tab pos="8348663" algn="r"/>
              </a:tabLst>
            </a:pPr>
            <a:r>
              <a:rPr lang="en-US" sz="1600" dirty="0">
                <a:solidFill>
                  <a:srgbClr val="FF0000"/>
                </a:solidFill>
              </a:rPr>
              <a:t>Capital investment appraisal suggests a payback period of approximately five years, with an ARR of 16% over the first seven years of trading.</a:t>
            </a:r>
          </a:p>
        </p:txBody>
      </p:sp>
      <p:sp>
        <p:nvSpPr>
          <p:cNvPr id="14" name="Title 2"/>
          <p:cNvSpPr>
            <a:spLocks noGrp="1"/>
          </p:cNvSpPr>
          <p:nvPr>
            <p:ph type="title"/>
          </p:nvPr>
        </p:nvSpPr>
        <p:spPr>
          <a:xfrm>
            <a:off x="70266" y="72008"/>
            <a:ext cx="8859452" cy="548680"/>
          </a:xfrm>
        </p:spPr>
        <p:txBody>
          <a:bodyPr>
            <a:noAutofit/>
          </a:bodyPr>
          <a:lstStyle/>
          <a:p>
            <a:r>
              <a:rPr lang="en-US" sz="2800" dirty="0"/>
              <a:t>5</a:t>
            </a:r>
            <a:r>
              <a:rPr lang="en-US" sz="2800" dirty="0" smtClean="0"/>
              <a:t> – Exam Questions – June 2016</a:t>
            </a:r>
            <a:endParaRPr lang="en-US" sz="2800" dirty="0"/>
          </a:p>
        </p:txBody>
      </p:sp>
    </p:spTree>
    <p:extLst>
      <p:ext uri="{BB962C8B-B14F-4D97-AF65-F5344CB8AC3E}">
        <p14:creationId xmlns:p14="http://schemas.microsoft.com/office/powerpoint/2010/main" val="3155421015"/>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940088"/>
          </a:xfrm>
          <a:prstGeom prst="rect">
            <a:avLst/>
          </a:prstGeom>
        </p:spPr>
        <p:txBody>
          <a:bodyPr wrap="square">
            <a:spAutoFit/>
          </a:bodyPr>
          <a:lstStyle/>
          <a:p>
            <a:pPr>
              <a:spcAft>
                <a:spcPts val="600"/>
              </a:spcAft>
              <a:tabLst>
                <a:tab pos="8348663" algn="r"/>
              </a:tabLst>
            </a:pPr>
            <a:r>
              <a:rPr lang="en-US" sz="1740" b="1" dirty="0">
                <a:solidFill>
                  <a:srgbClr val="FF0000"/>
                </a:solidFill>
              </a:rPr>
              <a:t>Option 2 – Camping and caravan site</a:t>
            </a:r>
          </a:p>
          <a:p>
            <a:pPr>
              <a:spcAft>
                <a:spcPts val="600"/>
              </a:spcAft>
              <a:tabLst>
                <a:tab pos="8348663" algn="r"/>
              </a:tabLst>
            </a:pPr>
            <a:r>
              <a:rPr lang="en-US" sz="1740" dirty="0">
                <a:solidFill>
                  <a:srgbClr val="FF0000"/>
                </a:solidFill>
              </a:rPr>
              <a:t>Wattam Grove could purchase </a:t>
            </a:r>
            <a:r>
              <a:rPr lang="en-US" sz="1740" dirty="0" err="1">
                <a:solidFill>
                  <a:srgbClr val="FF0000"/>
                </a:solidFill>
              </a:rPr>
              <a:t>neighbouring</a:t>
            </a:r>
            <a:r>
              <a:rPr lang="en-US" sz="1740" dirty="0">
                <a:solidFill>
                  <a:srgbClr val="FF0000"/>
                </a:solidFill>
              </a:rPr>
              <a:t> farmland and convert its use to a camping and caravan site. Suitable land is currently for sale at a cost of £18 000 per acre. Wattam Grove would purchase 10 acres of land, sufficient for 180 pitches. Percy expects the camping and caravan site to operate at close to full capacity, especially during the summer months.</a:t>
            </a:r>
          </a:p>
          <a:p>
            <a:pPr>
              <a:spcAft>
                <a:spcPts val="600"/>
              </a:spcAft>
              <a:tabLst>
                <a:tab pos="8348663" algn="r"/>
              </a:tabLst>
            </a:pPr>
            <a:r>
              <a:rPr lang="en-US" sz="1740" dirty="0">
                <a:solidFill>
                  <a:srgbClr val="FF0000"/>
                </a:solidFill>
              </a:rPr>
              <a:t>Planning permission for a change of land use and a site </a:t>
            </a:r>
            <a:r>
              <a:rPr lang="en-US" sz="1740" dirty="0" err="1">
                <a:solidFill>
                  <a:srgbClr val="FF0000"/>
                </a:solidFill>
              </a:rPr>
              <a:t>licence</a:t>
            </a:r>
            <a:r>
              <a:rPr lang="en-US" sz="1740" dirty="0">
                <a:solidFill>
                  <a:srgbClr val="FF0000"/>
                </a:solidFill>
              </a:rPr>
              <a:t> allowing the site to operate 11 months of the year would need to be obtained from the local authority. Mains water, electric hook-ups and sewage disposal would need to be installed on the site. In addition, LPG gas would be made available from a bulk tank. Toilet and washing facilities would also need to be built. Initially, Eric and Percy would like to run the camping and caravan site themselves. However, they do realise that in time a site manager may be required.</a:t>
            </a:r>
          </a:p>
          <a:p>
            <a:pPr>
              <a:spcAft>
                <a:spcPts val="600"/>
              </a:spcAft>
              <a:tabLst>
                <a:tab pos="8348663" algn="r"/>
              </a:tabLst>
            </a:pPr>
            <a:r>
              <a:rPr lang="en-US" sz="1740" dirty="0">
                <a:solidFill>
                  <a:srgbClr val="FF0000"/>
                </a:solidFill>
              </a:rPr>
              <a:t>In addition to the cost of the land, Percy estimates that another £400 000 would be needed to obtain the necessary planning permission and </a:t>
            </a:r>
            <a:r>
              <a:rPr lang="en-US" sz="1740" dirty="0" err="1">
                <a:solidFill>
                  <a:srgbClr val="FF0000"/>
                </a:solidFill>
              </a:rPr>
              <a:t>licence</a:t>
            </a:r>
            <a:r>
              <a:rPr lang="en-US" sz="1740" dirty="0">
                <a:solidFill>
                  <a:srgbClr val="FF0000"/>
                </a:solidFill>
              </a:rPr>
              <a:t> and to install the facilities. In addition to using all of Wattam Grove’s retained profits, the business would need to obtain external finance in the region of £280 000 to help fund this option.</a:t>
            </a:r>
          </a:p>
          <a:p>
            <a:pPr>
              <a:spcAft>
                <a:spcPts val="600"/>
              </a:spcAft>
              <a:tabLst>
                <a:tab pos="8348663" algn="r"/>
              </a:tabLst>
            </a:pPr>
            <a:r>
              <a:rPr lang="en-US" sz="1740" dirty="0">
                <a:solidFill>
                  <a:srgbClr val="FF0000"/>
                </a:solidFill>
              </a:rPr>
              <a:t>Capital investment appraisal suggests a payback period of approximately three years, with an ARR of 28% over the first seven years of trading.</a:t>
            </a:r>
          </a:p>
        </p:txBody>
      </p:sp>
      <p:sp>
        <p:nvSpPr>
          <p:cNvPr id="14" name="Title 2"/>
          <p:cNvSpPr>
            <a:spLocks noGrp="1"/>
          </p:cNvSpPr>
          <p:nvPr>
            <p:ph type="title"/>
          </p:nvPr>
        </p:nvSpPr>
        <p:spPr>
          <a:xfrm>
            <a:off x="70266" y="72008"/>
            <a:ext cx="8859452" cy="548680"/>
          </a:xfrm>
        </p:spPr>
        <p:txBody>
          <a:bodyPr>
            <a:noAutofit/>
          </a:bodyPr>
          <a:lstStyle/>
          <a:p>
            <a:r>
              <a:rPr lang="en-US" sz="2800" dirty="0"/>
              <a:t>5</a:t>
            </a:r>
            <a:r>
              <a:rPr lang="en-US" sz="2800" dirty="0" smtClean="0"/>
              <a:t> – Exam Questions – June 2016</a:t>
            </a:r>
            <a:endParaRPr lang="en-US" sz="2800" dirty="0"/>
          </a:p>
        </p:txBody>
      </p:sp>
    </p:spTree>
    <p:extLst>
      <p:ext uri="{BB962C8B-B14F-4D97-AF65-F5344CB8AC3E}">
        <p14:creationId xmlns:p14="http://schemas.microsoft.com/office/powerpoint/2010/main" val="1735575215"/>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23139194"/>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a:effectLst/>
                          <a:latin typeface="Arial" panose="020B0604020202020204" pitchFamily="34" charset="0"/>
                          <a:cs typeface="Arial" panose="020B0604020202020204" pitchFamily="34" charset="0"/>
                        </a:rPr>
                        <a:t>153 – 155</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150 – 152</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144 – 149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138 – 143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132 – 137</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126 – 131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Below 126</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647700"/>
          </a:xfrm>
          <a:prstGeom prst="rect">
            <a:avLst/>
          </a:prstGeom>
        </p:spPr>
        <p:txBody>
          <a:bodyPr wrap="square">
            <a:spAutoFit/>
          </a:bodyPr>
          <a:lstStyle/>
          <a:p>
            <a:pPr>
              <a:spcAft>
                <a:spcPts val="600"/>
              </a:spcAft>
              <a:tabLst>
                <a:tab pos="8348663" algn="r"/>
              </a:tabLst>
            </a:pPr>
            <a:r>
              <a:rPr lang="en-US" sz="1600" b="1" dirty="0">
                <a:solidFill>
                  <a:srgbClr val="FF0000"/>
                </a:solidFill>
              </a:rPr>
              <a:t>Option 3 – Paintballing</a:t>
            </a:r>
          </a:p>
          <a:p>
            <a:pPr>
              <a:spcAft>
                <a:spcPts val="600"/>
              </a:spcAft>
              <a:tabLst>
                <a:tab pos="8348663" algn="r"/>
              </a:tabLst>
            </a:pPr>
            <a:r>
              <a:rPr lang="en-US" sz="1600" dirty="0">
                <a:solidFill>
                  <a:srgbClr val="FF0000"/>
                </a:solidFill>
              </a:rPr>
              <a:t>Wattam Grove could purchase three acres of </a:t>
            </a:r>
            <a:r>
              <a:rPr lang="en-US" sz="1600" dirty="0" err="1">
                <a:solidFill>
                  <a:srgbClr val="FF0000"/>
                </a:solidFill>
              </a:rPr>
              <a:t>neighbouring</a:t>
            </a:r>
            <a:r>
              <a:rPr lang="en-US" sz="1600" dirty="0">
                <a:solidFill>
                  <a:srgbClr val="FF0000"/>
                </a:solidFill>
              </a:rPr>
              <a:t> farmland and turn it into a paintballing arena. Eric </a:t>
            </a:r>
            <a:r>
              <a:rPr lang="en-US" sz="1600" dirty="0" err="1">
                <a:solidFill>
                  <a:srgbClr val="FF0000"/>
                </a:solidFill>
              </a:rPr>
              <a:t>favours</a:t>
            </a:r>
            <a:r>
              <a:rPr lang="en-US" sz="1600" dirty="0">
                <a:solidFill>
                  <a:srgbClr val="FF0000"/>
                </a:solidFill>
              </a:rPr>
              <a:t> this option as he is a keen </a:t>
            </a:r>
            <a:r>
              <a:rPr lang="en-US" sz="1600" dirty="0" err="1">
                <a:solidFill>
                  <a:srgbClr val="FF0000"/>
                </a:solidFill>
              </a:rPr>
              <a:t>paintballer</a:t>
            </a:r>
            <a:r>
              <a:rPr lang="en-US" sz="1600" dirty="0">
                <a:solidFill>
                  <a:srgbClr val="FF0000"/>
                </a:solidFill>
              </a:rPr>
              <a:t>. This option would provide all year round leisure facilities for the local community. Initially, Wattam Grove would offer four gaming zones – two for scenario games and two for speedball. The farm would recruit two full-time and four part-time paintball employees in order to ensure that the operation is run safely.</a:t>
            </a:r>
          </a:p>
          <a:p>
            <a:pPr>
              <a:spcAft>
                <a:spcPts val="600"/>
              </a:spcAft>
              <a:tabLst>
                <a:tab pos="8348663" algn="r"/>
              </a:tabLst>
            </a:pPr>
            <a:r>
              <a:rPr lang="en-US" sz="1600" dirty="0">
                <a:solidFill>
                  <a:srgbClr val="FF0000"/>
                </a:solidFill>
              </a:rPr>
              <a:t>Planning permission for a change of land use would need to be obtained from the local authority. In addition, a firearms </a:t>
            </a:r>
            <a:r>
              <a:rPr lang="en-US" sz="1600" dirty="0" err="1">
                <a:solidFill>
                  <a:srgbClr val="FF0000"/>
                </a:solidFill>
              </a:rPr>
              <a:t>licence</a:t>
            </a:r>
            <a:r>
              <a:rPr lang="en-US" sz="1600" dirty="0">
                <a:solidFill>
                  <a:srgbClr val="FF0000"/>
                </a:solidFill>
              </a:rPr>
              <a:t> would need to be obtained from the local police. Toilet, parking and office facilities would also need to be provided.</a:t>
            </a:r>
          </a:p>
          <a:p>
            <a:pPr>
              <a:spcAft>
                <a:spcPts val="600"/>
              </a:spcAft>
              <a:tabLst>
                <a:tab pos="8348663" algn="r"/>
              </a:tabLst>
            </a:pPr>
            <a:r>
              <a:rPr lang="en-US" sz="1600" dirty="0">
                <a:solidFill>
                  <a:srgbClr val="FF0000"/>
                </a:solidFill>
              </a:rPr>
              <a:t>Eric thinks that, with suitable marketing, the paintballing arena could attract corporate team building events, stag parties and group events. He hopes that in the future he may be able to showcase his paintball skills by offering one-to-one coaching to customers for an additional charge.</a:t>
            </a:r>
          </a:p>
          <a:p>
            <a:pPr>
              <a:spcAft>
                <a:spcPts val="600"/>
              </a:spcAft>
              <a:tabLst>
                <a:tab pos="8348663" algn="r"/>
              </a:tabLst>
            </a:pPr>
            <a:r>
              <a:rPr lang="en-US" sz="1600" dirty="0">
                <a:solidFill>
                  <a:srgbClr val="FF0000"/>
                </a:solidFill>
              </a:rPr>
              <a:t>At a cost of £54 000 for the land, estimated costs of £150 000 to provide the facilities and equipment (including the cost of planning permission and </a:t>
            </a:r>
            <a:r>
              <a:rPr lang="en-US" sz="1600" dirty="0" err="1">
                <a:solidFill>
                  <a:srgbClr val="FF0000"/>
                </a:solidFill>
              </a:rPr>
              <a:t>licences</a:t>
            </a:r>
            <a:r>
              <a:rPr lang="en-US" sz="1600" dirty="0">
                <a:solidFill>
                  <a:srgbClr val="FF0000"/>
                </a:solidFill>
              </a:rPr>
              <a:t>) and £20 000 for marketing, the capital budget spend on this option would be in the region of £224 000. This option could be funded entirely from retained profits. There would, however, also be additional revenue expenditure each year to cover the wages of the paintball employees.</a:t>
            </a:r>
          </a:p>
          <a:p>
            <a:pPr>
              <a:spcAft>
                <a:spcPts val="600"/>
              </a:spcAft>
              <a:tabLst>
                <a:tab pos="8348663" algn="r"/>
              </a:tabLst>
            </a:pPr>
            <a:r>
              <a:rPr lang="en-US" sz="1600" dirty="0">
                <a:solidFill>
                  <a:srgbClr val="FF0000"/>
                </a:solidFill>
              </a:rPr>
              <a:t>Capital investment appraisal suggests a payback period of approximately four years, with an ARR of 20% over the first seven years of trading.</a:t>
            </a:r>
          </a:p>
        </p:txBody>
      </p:sp>
      <p:sp>
        <p:nvSpPr>
          <p:cNvPr id="14" name="Title 2"/>
          <p:cNvSpPr>
            <a:spLocks noGrp="1"/>
          </p:cNvSpPr>
          <p:nvPr>
            <p:ph type="title"/>
          </p:nvPr>
        </p:nvSpPr>
        <p:spPr>
          <a:xfrm>
            <a:off x="70266" y="72008"/>
            <a:ext cx="8859452" cy="548680"/>
          </a:xfrm>
        </p:spPr>
        <p:txBody>
          <a:bodyPr>
            <a:noAutofit/>
          </a:bodyPr>
          <a:lstStyle/>
          <a:p>
            <a:r>
              <a:rPr lang="en-US" sz="2800" dirty="0"/>
              <a:t>5</a:t>
            </a:r>
            <a:r>
              <a:rPr lang="en-US" sz="2800" dirty="0" smtClean="0"/>
              <a:t> – Exam Questions – June 2016</a:t>
            </a:r>
            <a:endParaRPr lang="en-US" sz="2800" dirty="0"/>
          </a:p>
        </p:txBody>
      </p:sp>
    </p:spTree>
    <p:extLst>
      <p:ext uri="{BB962C8B-B14F-4D97-AF65-F5344CB8AC3E}">
        <p14:creationId xmlns:p14="http://schemas.microsoft.com/office/powerpoint/2010/main" val="631105785"/>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647700"/>
          </a:xfrm>
          <a:prstGeom prst="rect">
            <a:avLst/>
          </a:prstGeom>
        </p:spPr>
        <p:txBody>
          <a:bodyPr wrap="square">
            <a:spAutoFit/>
          </a:bodyPr>
          <a:lstStyle/>
          <a:p>
            <a:pPr>
              <a:spcAft>
                <a:spcPts val="600"/>
              </a:spcAft>
              <a:tabLst>
                <a:tab pos="8348663" algn="r"/>
              </a:tabLst>
            </a:pPr>
            <a:r>
              <a:rPr lang="en-US" sz="1600" b="1" dirty="0">
                <a:solidFill>
                  <a:srgbClr val="FF0000"/>
                </a:solidFill>
              </a:rPr>
              <a:t>Appendix 1</a:t>
            </a:r>
          </a:p>
          <a:p>
            <a:pPr>
              <a:spcAft>
                <a:spcPts val="600"/>
              </a:spcAft>
              <a:tabLst>
                <a:tab pos="8348663" algn="r"/>
              </a:tabLst>
            </a:pPr>
            <a:r>
              <a:rPr lang="en-US" sz="1600" b="1" dirty="0">
                <a:solidFill>
                  <a:srgbClr val="FF0000"/>
                </a:solidFill>
              </a:rPr>
              <a:t>Where is Britain spending?</a:t>
            </a:r>
          </a:p>
          <a:p>
            <a:pPr>
              <a:spcAft>
                <a:spcPts val="600"/>
              </a:spcAft>
              <a:tabLst>
                <a:tab pos="8348663" algn="r"/>
              </a:tabLst>
            </a:pPr>
            <a:r>
              <a:rPr lang="en-US" sz="1600" dirty="0">
                <a:solidFill>
                  <a:srgbClr val="FF0000"/>
                </a:solidFill>
              </a:rPr>
              <a:t>A gradually recovering economy has helped to nudge up spending on key categories, including entertainment and travel. There are signs that some consumers are now more willing to treat themselves. A Barclaycard survey suggests, however, that the rise in non-essential spending, such as entertainment and travel, stems primarily from those on higher incomes. Those on lower incomes continue to feel the squeeze.</a:t>
            </a:r>
          </a:p>
          <a:p>
            <a:pPr>
              <a:spcAft>
                <a:spcPts val="600"/>
              </a:spcAft>
              <a:tabLst>
                <a:tab pos="8348663" algn="r"/>
              </a:tabLst>
            </a:pPr>
            <a:r>
              <a:rPr lang="en-US" sz="1600" dirty="0">
                <a:solidFill>
                  <a:srgbClr val="FF0000"/>
                </a:solidFill>
              </a:rPr>
              <a:t>Where consumers are spending on entertainment and travel, the theme seems to be ‘little and often’. Although the absolute amounts spent on travel are growing, Barclaycard data shows the Average Transaction Value (ATV) is falling. This suggests that consumers are spending more often, but in smaller amounts.</a:t>
            </a:r>
          </a:p>
          <a:p>
            <a:pPr>
              <a:spcAft>
                <a:spcPts val="600"/>
              </a:spcAft>
              <a:tabLst>
                <a:tab pos="8348663" algn="r"/>
              </a:tabLst>
            </a:pPr>
            <a:r>
              <a:rPr lang="en-US" sz="1600" dirty="0">
                <a:solidFill>
                  <a:srgbClr val="FF0000"/>
                </a:solidFill>
              </a:rPr>
              <a:t>Spending on entertainment is picking up strongly as improved confidence means consumers on higher incomes, in particular, are more comfortable spending on ‘experiences’. Overall spending on leisure and entertainment grew by 13.5% in the third quarter of 2014; spending in restaurants grew by 15.8%. Among Barclaycard Consumer Spending 2014 survey respondents, 22% said that compared with a year ago, they were spending more on ‘eating and drinking out’. But as in other sectors, there is still a definite trend towards value. What consumers are after is value-for-money, but this does not necessarily mean cheap.</a:t>
            </a:r>
          </a:p>
          <a:p>
            <a:pPr>
              <a:spcAft>
                <a:spcPts val="600"/>
              </a:spcAft>
              <a:tabLst>
                <a:tab pos="8348663" algn="r"/>
              </a:tabLst>
            </a:pPr>
            <a:r>
              <a:rPr lang="en-US" sz="1600" dirty="0">
                <a:solidFill>
                  <a:srgbClr val="FF0000"/>
                </a:solidFill>
              </a:rPr>
              <a:t>Overall, the trend for higher leisure spending looks set to continue. Some 22% of respondents to the survey said that, over the next three months, they plan to spend more on entertainment.</a:t>
            </a:r>
          </a:p>
        </p:txBody>
      </p:sp>
      <p:sp>
        <p:nvSpPr>
          <p:cNvPr id="14" name="Title 2"/>
          <p:cNvSpPr>
            <a:spLocks noGrp="1"/>
          </p:cNvSpPr>
          <p:nvPr>
            <p:ph type="title"/>
          </p:nvPr>
        </p:nvSpPr>
        <p:spPr>
          <a:xfrm>
            <a:off x="70266" y="72008"/>
            <a:ext cx="8859452" cy="548680"/>
          </a:xfrm>
        </p:spPr>
        <p:txBody>
          <a:bodyPr>
            <a:noAutofit/>
          </a:bodyPr>
          <a:lstStyle/>
          <a:p>
            <a:r>
              <a:rPr lang="en-US" sz="2800" dirty="0"/>
              <a:t>5</a:t>
            </a:r>
            <a:r>
              <a:rPr lang="en-US" sz="2800" dirty="0" smtClean="0"/>
              <a:t> – Exam Questions – June 2016</a:t>
            </a:r>
            <a:endParaRPr lang="en-US" sz="2800" dirty="0"/>
          </a:p>
        </p:txBody>
      </p:sp>
    </p:spTree>
    <p:extLst>
      <p:ext uri="{BB962C8B-B14F-4D97-AF65-F5344CB8AC3E}">
        <p14:creationId xmlns:p14="http://schemas.microsoft.com/office/powerpoint/2010/main" val="3758030550"/>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1323439"/>
          </a:xfrm>
          <a:prstGeom prst="rect">
            <a:avLst/>
          </a:prstGeom>
        </p:spPr>
        <p:txBody>
          <a:bodyPr wrap="square">
            <a:spAutoFit/>
          </a:bodyPr>
          <a:lstStyle/>
          <a:p>
            <a:pPr marL="469900" indent="-457200">
              <a:spcAft>
                <a:spcPts val="600"/>
              </a:spcAft>
              <a:buFont typeface="+mj-lt"/>
              <a:buAutoNum type="arabicPeriod" startAt="4"/>
              <a:tabLst>
                <a:tab pos="8348663" algn="r"/>
              </a:tabLst>
            </a:pPr>
            <a:r>
              <a:rPr lang="en-US" sz="2000" dirty="0" smtClean="0">
                <a:solidFill>
                  <a:srgbClr val="FF0000"/>
                </a:solidFill>
              </a:rPr>
              <a:t>(a) Using </a:t>
            </a:r>
            <a:r>
              <a:rPr lang="en-US" sz="2000" dirty="0">
                <a:solidFill>
                  <a:srgbClr val="FF0000"/>
                </a:solidFill>
              </a:rPr>
              <a:t>the information in Table 3, complete the network diagram below, by inserting the duration of activity J and the EST (earliest start time) and LFT (latest finish time) for node 4. Insert your answers in the unshaded boxes in the diagram below</a:t>
            </a:r>
            <a:r>
              <a:rPr lang="en-US" sz="2000" dirty="0" smtClean="0">
                <a:solidFill>
                  <a:srgbClr val="FF0000"/>
                </a:solidFill>
              </a:rPr>
              <a:t>.	[3]</a:t>
            </a:r>
          </a:p>
        </p:txBody>
      </p:sp>
      <p:sp>
        <p:nvSpPr>
          <p:cNvPr id="14" name="Title 2"/>
          <p:cNvSpPr>
            <a:spLocks noGrp="1"/>
          </p:cNvSpPr>
          <p:nvPr>
            <p:ph type="title"/>
          </p:nvPr>
        </p:nvSpPr>
        <p:spPr>
          <a:xfrm>
            <a:off x="70266" y="72008"/>
            <a:ext cx="8859452" cy="548680"/>
          </a:xfrm>
        </p:spPr>
        <p:txBody>
          <a:bodyPr>
            <a:noAutofit/>
          </a:bodyPr>
          <a:lstStyle/>
          <a:p>
            <a:r>
              <a:rPr lang="en-US" sz="2800" dirty="0"/>
              <a:t>5</a:t>
            </a:r>
            <a:r>
              <a:rPr lang="en-US" sz="2800" dirty="0" smtClean="0"/>
              <a:t> – Exam Questions – June 2016</a:t>
            </a:r>
            <a:endParaRPr lang="en-US" sz="2800"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23528" y="2428887"/>
            <a:ext cx="8424936" cy="2584289"/>
          </a:xfrm>
          <a:prstGeom prst="rect">
            <a:avLst/>
          </a:prstGeom>
        </p:spPr>
      </p:pic>
      <p:sp>
        <p:nvSpPr>
          <p:cNvPr id="4" name="Rectangle 3"/>
          <p:cNvSpPr/>
          <p:nvPr/>
        </p:nvSpPr>
        <p:spPr>
          <a:xfrm>
            <a:off x="539552" y="5003884"/>
            <a:ext cx="8136904" cy="369332"/>
          </a:xfrm>
          <a:prstGeom prst="rect">
            <a:avLst/>
          </a:prstGeom>
        </p:spPr>
        <p:txBody>
          <a:bodyPr wrap="square">
            <a:spAutoFit/>
          </a:bodyPr>
          <a:lstStyle/>
          <a:p>
            <a:r>
              <a:rPr lang="en-US" b="1" dirty="0">
                <a:solidFill>
                  <a:srgbClr val="000000"/>
                </a:solidFill>
                <a:latin typeface="Arial" panose="020B0604020202020204" pitchFamily="34" charset="0"/>
              </a:rPr>
              <a:t>Network diagram for one 500 jar batch of raspberry and elderflower jam </a:t>
            </a:r>
            <a:endParaRPr lang="en-GB" dirty="0"/>
          </a:p>
        </p:txBody>
      </p:sp>
    </p:spTree>
    <p:extLst>
      <p:ext uri="{BB962C8B-B14F-4D97-AF65-F5344CB8AC3E}">
        <p14:creationId xmlns:p14="http://schemas.microsoft.com/office/powerpoint/2010/main" val="1490882349"/>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093702"/>
          </a:xfrm>
          <a:prstGeom prst="rect">
            <a:avLst/>
          </a:prstGeom>
        </p:spPr>
        <p:txBody>
          <a:bodyPr wrap="square">
            <a:spAutoFit/>
          </a:bodyPr>
          <a:lstStyle/>
          <a:p>
            <a:pPr marL="469900" indent="-457200">
              <a:spcAft>
                <a:spcPts val="600"/>
              </a:spcAft>
              <a:buFont typeface="+mj-lt"/>
              <a:buAutoNum type="alphaLcParenR" startAt="2"/>
              <a:tabLst>
                <a:tab pos="8348663" algn="r"/>
              </a:tabLst>
            </a:pPr>
            <a:r>
              <a:rPr lang="en-US" sz="2000" dirty="0">
                <a:solidFill>
                  <a:srgbClr val="FF0000"/>
                </a:solidFill>
              </a:rPr>
              <a:t>What is the shortest amount of time in which Wattam Grove can make one 500 jar batch of raspberry and elderflower jam?</a:t>
            </a:r>
          </a:p>
          <a:p>
            <a:pPr marL="12700">
              <a:spcAft>
                <a:spcPts val="600"/>
              </a:spcAft>
              <a:tabLst>
                <a:tab pos="8348663"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 [</a:t>
            </a:r>
            <a:r>
              <a:rPr lang="en-US" sz="2000" dirty="0">
                <a:solidFill>
                  <a:srgbClr val="FF0000"/>
                </a:solidFill>
              </a:rPr>
              <a:t>1]</a:t>
            </a:r>
          </a:p>
          <a:p>
            <a:pPr marL="469900" indent="-457200">
              <a:spcAft>
                <a:spcPts val="600"/>
              </a:spcAft>
              <a:buFont typeface="+mj-lt"/>
              <a:buAutoNum type="alphaLcParenR" startAt="3"/>
              <a:tabLst>
                <a:tab pos="8348663" algn="r"/>
              </a:tabLst>
            </a:pPr>
            <a:r>
              <a:rPr lang="en-US" sz="2000" dirty="0" smtClean="0">
                <a:solidFill>
                  <a:srgbClr val="FF0000"/>
                </a:solidFill>
              </a:rPr>
              <a:t>Calculate </a:t>
            </a:r>
            <a:r>
              <a:rPr lang="en-US" sz="2000" dirty="0">
                <a:solidFill>
                  <a:srgbClr val="FF0000"/>
                </a:solidFill>
              </a:rPr>
              <a:t>the float time of Activity B.</a:t>
            </a:r>
          </a:p>
          <a:p>
            <a:pPr marL="12700">
              <a:spcAft>
                <a:spcPts val="600"/>
              </a:spcAft>
              <a:tabLst>
                <a:tab pos="8348663"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 [</a:t>
            </a:r>
            <a:r>
              <a:rPr lang="en-US" sz="2000" dirty="0">
                <a:solidFill>
                  <a:srgbClr val="FF0000"/>
                </a:solidFill>
              </a:rPr>
              <a:t>1]</a:t>
            </a:r>
          </a:p>
          <a:p>
            <a:pPr marL="469900" indent="-457200">
              <a:spcAft>
                <a:spcPts val="600"/>
              </a:spcAft>
              <a:buFont typeface="+mj-lt"/>
              <a:buAutoNum type="alphaLcParenR" startAt="4"/>
              <a:tabLst>
                <a:tab pos="8348663" algn="r"/>
              </a:tabLst>
            </a:pPr>
            <a:r>
              <a:rPr lang="en-US" sz="2000" dirty="0" smtClean="0">
                <a:solidFill>
                  <a:srgbClr val="FF0000"/>
                </a:solidFill>
              </a:rPr>
              <a:t>Identify </a:t>
            </a:r>
            <a:r>
              <a:rPr lang="en-US" sz="2000" dirty="0">
                <a:solidFill>
                  <a:srgbClr val="FF0000"/>
                </a:solidFill>
              </a:rPr>
              <a:t>the sequence of activities on the critical path.</a:t>
            </a:r>
          </a:p>
          <a:p>
            <a:pPr marL="12700">
              <a:spcAft>
                <a:spcPts val="600"/>
              </a:spcAft>
              <a:tabLst>
                <a:tab pos="8348663"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 [</a:t>
            </a:r>
            <a:r>
              <a:rPr lang="en-US" sz="2000" dirty="0">
                <a:solidFill>
                  <a:srgbClr val="FF0000"/>
                </a:solidFill>
              </a:rPr>
              <a:t>1</a:t>
            </a:r>
            <a:r>
              <a:rPr lang="en-US" sz="2000" dirty="0" smtClean="0">
                <a:solidFill>
                  <a:srgbClr val="FF0000"/>
                </a:solidFill>
              </a:rPr>
              <a:t>]</a:t>
            </a:r>
          </a:p>
        </p:txBody>
      </p:sp>
      <p:sp>
        <p:nvSpPr>
          <p:cNvPr id="14" name="Title 2"/>
          <p:cNvSpPr>
            <a:spLocks noGrp="1"/>
          </p:cNvSpPr>
          <p:nvPr>
            <p:ph type="title"/>
          </p:nvPr>
        </p:nvSpPr>
        <p:spPr>
          <a:xfrm>
            <a:off x="70266" y="72008"/>
            <a:ext cx="8859452" cy="548680"/>
          </a:xfrm>
        </p:spPr>
        <p:txBody>
          <a:bodyPr>
            <a:noAutofit/>
          </a:bodyPr>
          <a:lstStyle/>
          <a:p>
            <a:r>
              <a:rPr lang="en-US" sz="2800" dirty="0"/>
              <a:t>5</a:t>
            </a:r>
            <a:r>
              <a:rPr lang="en-US" sz="2800" dirty="0" smtClean="0"/>
              <a:t> – Exam Questions – June 2016</a:t>
            </a:r>
            <a:endParaRPr lang="en-US" sz="2800" dirty="0"/>
          </a:p>
        </p:txBody>
      </p:sp>
    </p:spTree>
    <p:extLst>
      <p:ext uri="{BB962C8B-B14F-4D97-AF65-F5344CB8AC3E}">
        <p14:creationId xmlns:p14="http://schemas.microsoft.com/office/powerpoint/2010/main" val="1344399370"/>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a:t>5</a:t>
            </a:r>
            <a:r>
              <a:rPr lang="en-US" sz="2800" dirty="0" smtClean="0"/>
              <a:t>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251520" y="1052736"/>
          <a:ext cx="8568951" cy="4419600"/>
        </p:xfrm>
        <a:graphic>
          <a:graphicData uri="http://schemas.openxmlformats.org/drawingml/2006/table">
            <a:tbl>
              <a:tblPr firstRow="1" bandRow="1">
                <a:tableStyleId>{9D7B26C5-4107-4FEC-AEDC-1716B250A1EF}</a:tableStyleId>
              </a:tblPr>
              <a:tblGrid>
                <a:gridCol w="439433"/>
                <a:gridCol w="585911"/>
                <a:gridCol w="414816"/>
                <a:gridCol w="3744416"/>
                <a:gridCol w="936104"/>
                <a:gridCol w="2448271"/>
              </a:tblGrid>
              <a:tr h="370840">
                <a:tc gridSpan="3">
                  <a:txBody>
                    <a:bodyPr/>
                    <a:lstStyle/>
                    <a:p>
                      <a:pPr algn="ctr"/>
                      <a:r>
                        <a:rPr lang="en-GB" sz="2000" dirty="0" smtClean="0">
                          <a:latin typeface="Arial" panose="020B0604020202020204" pitchFamily="34" charset="0"/>
                          <a:cs typeface="Arial" panose="020B0604020202020204" pitchFamily="34" charset="0"/>
                        </a:rPr>
                        <a:t>Question</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dirty="0" smtClean="0">
                          <a:latin typeface="Arial" panose="020B0604020202020204" pitchFamily="34" charset="0"/>
                          <a:cs typeface="Arial" panose="020B0604020202020204" pitchFamily="34" charset="0"/>
                        </a:rPr>
                        <a:t>Answer</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Marks</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000" dirty="0" smtClean="0">
                          <a:latin typeface="Arial" panose="020B0604020202020204" pitchFamily="34" charset="0"/>
                          <a:cs typeface="Arial" panose="020B0604020202020204" pitchFamily="34" charset="0"/>
                        </a:rPr>
                        <a:t>Guidance</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800" dirty="0" smtClean="0">
                          <a:latin typeface="Arial" panose="020B0604020202020204" pitchFamily="34" charset="0"/>
                          <a:cs typeface="Arial" panose="020B0604020202020204" pitchFamily="34" charset="0"/>
                        </a:rPr>
                        <a:t>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1800" dirty="0" smtClean="0">
                          <a:latin typeface="Arial" panose="020B0604020202020204" pitchFamily="34" charset="0"/>
                          <a:cs typeface="Arial" panose="020B0604020202020204" pitchFamily="34" charset="0"/>
                        </a:rPr>
                        <a:t>(a)</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Indicative content: </a:t>
                      </a:r>
                    </a:p>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J = 60 </a:t>
                      </a:r>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(1) </a:t>
                      </a:r>
                    </a:p>
                    <a:p>
                      <a:endPar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node 4 = </a:t>
                      </a:r>
                      <a:r>
                        <a:rPr kumimoji="0" lang="en-GB" sz="1800" b="0" i="0" u="sng" strike="noStrike" kern="1200" baseline="0" dirty="0" smtClean="0">
                          <a:solidFill>
                            <a:schemeClr val="tx1"/>
                          </a:solidFill>
                          <a:latin typeface="Arial" panose="020B0604020202020204" pitchFamily="34" charset="0"/>
                          <a:ea typeface="+mn-ea"/>
                          <a:cs typeface="Arial" panose="020B0604020202020204" pitchFamily="34" charset="0"/>
                        </a:rPr>
                        <a:t>95 </a:t>
                      </a:r>
                      <a:r>
                        <a:rPr kumimoji="0" lang="en-GB" sz="1800" b="1" i="0" u="sng" strike="noStrike" kern="1200" baseline="0" dirty="0" smtClean="0">
                          <a:solidFill>
                            <a:schemeClr val="tx1"/>
                          </a:solidFill>
                          <a:latin typeface="Arial" panose="020B0604020202020204" pitchFamily="34" charset="0"/>
                          <a:ea typeface="+mn-ea"/>
                          <a:cs typeface="Arial" panose="020B0604020202020204" pitchFamily="34" charset="0"/>
                        </a:rPr>
                        <a:t>(1)</a:t>
                      </a:r>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 </a:t>
                      </a:r>
                      <a:endPar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              155 </a:t>
                      </a:r>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(1) </a:t>
                      </a:r>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	</a:t>
                      </a:r>
                    </a:p>
                    <a:p>
                      <a:endPar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600" dirty="0" smtClean="0">
                          <a:latin typeface="Arial" panose="020B0604020202020204" pitchFamily="34" charset="0"/>
                          <a:cs typeface="Arial" panose="020B0604020202020204" pitchFamily="34"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One mark for a correct identification up to a maximum of three identifications.</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IE" sz="1800" dirty="0" smtClean="0">
                          <a:latin typeface="Arial" panose="020B0604020202020204" pitchFamily="34" charset="0"/>
                          <a:cs typeface="Arial" panose="020B0604020202020204" pitchFamily="34" charset="0"/>
                        </a:rPr>
                        <a:t>4</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IE" sz="1800" dirty="0" smtClean="0">
                          <a:latin typeface="Arial" panose="020B0604020202020204" pitchFamily="34" charset="0"/>
                          <a:cs typeface="Arial" panose="020B0604020202020204" pitchFamily="34" charset="0"/>
                        </a:rPr>
                        <a:t>(b)</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Indicative content: </a:t>
                      </a:r>
                    </a:p>
                    <a:p>
                      <a:endPar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285 minutes </a:t>
                      </a:r>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(1) </a:t>
                      </a:r>
                      <a:endPar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endPar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Exemplar responses: </a:t>
                      </a:r>
                    </a:p>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e.g. 285 mins </a:t>
                      </a:r>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(1) </a:t>
                      </a:r>
                      <a:endPar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e.g. 4 ¾ hours </a:t>
                      </a:r>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(1) </a:t>
                      </a:r>
                      <a:endPar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e.g. 285 </a:t>
                      </a:r>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(0) </a:t>
                      </a:r>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600" dirty="0" smtClean="0">
                          <a:latin typeface="Arial" panose="020B0604020202020204" pitchFamily="34" charset="0"/>
                          <a:cs typeface="Arial" panose="020B0604020202020204" pitchFamily="34"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For one mark. </a:t>
                      </a:r>
                    </a:p>
                    <a:p>
                      <a:endPar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Units </a:t>
                      </a:r>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must </a:t>
                      </a:r>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be correct. </a:t>
                      </a:r>
                    </a:p>
                    <a:p>
                      <a:endPar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Accept equivalents e.g. 4 hours 45 minutes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91203936"/>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a:t>5</a:t>
            </a:r>
            <a:r>
              <a:rPr lang="en-US" sz="2800" dirty="0" smtClean="0"/>
              <a:t>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251520" y="1052736"/>
          <a:ext cx="8568951" cy="5654040"/>
        </p:xfrm>
        <a:graphic>
          <a:graphicData uri="http://schemas.openxmlformats.org/drawingml/2006/table">
            <a:tbl>
              <a:tblPr firstRow="1" bandRow="1">
                <a:tableStyleId>{9D7B26C5-4107-4FEC-AEDC-1716B250A1EF}</a:tableStyleId>
              </a:tblPr>
              <a:tblGrid>
                <a:gridCol w="439433"/>
                <a:gridCol w="585911"/>
                <a:gridCol w="414816"/>
                <a:gridCol w="4248472"/>
                <a:gridCol w="936104"/>
                <a:gridCol w="1944215"/>
              </a:tblGrid>
              <a:tr h="370840">
                <a:tc gridSpan="3">
                  <a:txBody>
                    <a:bodyPr/>
                    <a:lstStyle/>
                    <a:p>
                      <a:pPr algn="ctr"/>
                      <a:r>
                        <a:rPr lang="en-GB" sz="2000" dirty="0" smtClean="0">
                          <a:latin typeface="Arial" panose="020B0604020202020204" pitchFamily="34" charset="0"/>
                          <a:cs typeface="Arial" panose="020B0604020202020204" pitchFamily="34" charset="0"/>
                        </a:rPr>
                        <a:t>Question</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dirty="0" smtClean="0">
                          <a:latin typeface="Arial" panose="020B0604020202020204" pitchFamily="34" charset="0"/>
                          <a:cs typeface="Arial" panose="020B0604020202020204" pitchFamily="34" charset="0"/>
                        </a:rPr>
                        <a:t>Answer</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Marks</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000" dirty="0" smtClean="0">
                          <a:latin typeface="Arial" panose="020B0604020202020204" pitchFamily="34" charset="0"/>
                          <a:cs typeface="Arial" panose="020B0604020202020204" pitchFamily="34" charset="0"/>
                        </a:rPr>
                        <a:t>Guidance</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700" dirty="0" smtClean="0">
                          <a:latin typeface="Arial" panose="020B0604020202020204" pitchFamily="34" charset="0"/>
                          <a:cs typeface="Arial" panose="020B0604020202020204" pitchFamily="34" charset="0"/>
                        </a:rPr>
                        <a:t>4</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1700" dirty="0" smtClean="0">
                          <a:latin typeface="Arial" panose="020B0604020202020204" pitchFamily="34" charset="0"/>
                          <a:cs typeface="Arial" panose="020B0604020202020204" pitchFamily="34" charset="0"/>
                        </a:rPr>
                        <a:t>(c)</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700" b="1" i="0" u="none" strike="noStrike" kern="1200" baseline="0" dirty="0" smtClean="0">
                          <a:solidFill>
                            <a:schemeClr val="tx1"/>
                          </a:solidFill>
                          <a:latin typeface="Arial" panose="020B0604020202020204" pitchFamily="34" charset="0"/>
                          <a:ea typeface="+mn-ea"/>
                          <a:cs typeface="Arial" panose="020B0604020202020204" pitchFamily="34" charset="0"/>
                        </a:rPr>
                        <a:t>Indicative content:</a:t>
                      </a:r>
                    </a:p>
                    <a:p>
                      <a:endPar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rPr>
                        <a:t>225 minutes – 20 minutes = 205 minutes </a:t>
                      </a:r>
                      <a:r>
                        <a:rPr kumimoji="0" lang="en-GB" sz="1700" b="1" i="0" u="none" strike="noStrike" kern="1200" baseline="0" dirty="0" smtClean="0">
                          <a:solidFill>
                            <a:schemeClr val="tx1"/>
                          </a:solidFill>
                          <a:latin typeface="Arial" panose="020B0604020202020204" pitchFamily="34" charset="0"/>
                          <a:ea typeface="+mn-ea"/>
                          <a:cs typeface="Arial" panose="020B0604020202020204" pitchFamily="34" charset="0"/>
                        </a:rPr>
                        <a:t>(1) </a:t>
                      </a:r>
                      <a:endPar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endPar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700" b="1" i="0" u="none" strike="noStrike" kern="1200" baseline="0" dirty="0" smtClean="0">
                          <a:solidFill>
                            <a:schemeClr val="tx1"/>
                          </a:solidFill>
                          <a:latin typeface="Arial" panose="020B0604020202020204" pitchFamily="34" charset="0"/>
                          <a:ea typeface="+mn-ea"/>
                          <a:cs typeface="Arial" panose="020B0604020202020204" pitchFamily="34" charset="0"/>
                        </a:rPr>
                        <a:t>Exemplar responses: </a:t>
                      </a:r>
                    </a:p>
                    <a:p>
                      <a:r>
                        <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rPr>
                        <a:t>e.g. 205 mins </a:t>
                      </a:r>
                      <a:r>
                        <a:rPr kumimoji="0" lang="en-GB" sz="1700" b="1" i="0" u="none" strike="noStrike" kern="1200" baseline="0" dirty="0" smtClean="0">
                          <a:solidFill>
                            <a:schemeClr val="tx1"/>
                          </a:solidFill>
                          <a:latin typeface="Arial" panose="020B0604020202020204" pitchFamily="34" charset="0"/>
                          <a:ea typeface="+mn-ea"/>
                          <a:cs typeface="Arial" panose="020B0604020202020204" pitchFamily="34" charset="0"/>
                        </a:rPr>
                        <a:t>(1) </a:t>
                      </a:r>
                      <a:endPar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rPr>
                        <a:t>e.g. 3.42 hours </a:t>
                      </a:r>
                      <a:r>
                        <a:rPr kumimoji="0" lang="en-GB" sz="1700" b="1" i="0" u="none" strike="noStrike" kern="1200" baseline="0" dirty="0" smtClean="0">
                          <a:solidFill>
                            <a:schemeClr val="tx1"/>
                          </a:solidFill>
                          <a:latin typeface="Arial" panose="020B0604020202020204" pitchFamily="34" charset="0"/>
                          <a:ea typeface="+mn-ea"/>
                          <a:cs typeface="Arial" panose="020B0604020202020204" pitchFamily="34" charset="0"/>
                        </a:rPr>
                        <a:t>(1) </a:t>
                      </a:r>
                      <a:endPar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rPr>
                        <a:t>e.g. 205 </a:t>
                      </a:r>
                      <a:r>
                        <a:rPr kumimoji="0" lang="en-GB" sz="1700" b="1" i="0" u="none" strike="noStrike" kern="1200" baseline="0" dirty="0" smtClean="0">
                          <a:solidFill>
                            <a:schemeClr val="tx1"/>
                          </a:solidFill>
                          <a:latin typeface="Arial" panose="020B0604020202020204" pitchFamily="34" charset="0"/>
                          <a:ea typeface="+mn-ea"/>
                          <a:cs typeface="Arial" panose="020B0604020202020204" pitchFamily="34" charset="0"/>
                        </a:rPr>
                        <a:t>(0) </a:t>
                      </a:r>
                      <a:r>
                        <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700" dirty="0" smtClean="0">
                          <a:latin typeface="Arial" panose="020B0604020202020204" pitchFamily="34" charset="0"/>
                          <a:cs typeface="Arial" panose="020B0604020202020204" pitchFamily="34"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rPr>
                        <a:t>For one mark. </a:t>
                      </a:r>
                    </a:p>
                    <a:p>
                      <a:endPar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rPr>
                        <a:t>Units </a:t>
                      </a:r>
                      <a:r>
                        <a:rPr kumimoji="0" lang="en-GB" sz="1700" b="1" i="0" u="none" strike="noStrike" kern="1200" baseline="0" dirty="0" smtClean="0">
                          <a:solidFill>
                            <a:schemeClr val="tx1"/>
                          </a:solidFill>
                          <a:latin typeface="Arial" panose="020B0604020202020204" pitchFamily="34" charset="0"/>
                          <a:ea typeface="+mn-ea"/>
                          <a:cs typeface="Arial" panose="020B0604020202020204" pitchFamily="34" charset="0"/>
                        </a:rPr>
                        <a:t>must </a:t>
                      </a:r>
                      <a:r>
                        <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rPr>
                        <a:t>be </a:t>
                      </a:r>
                      <a:r>
                        <a:rPr kumimoji="0" lang="en-GB" sz="1700" b="0" i="0" u="none" strike="noStrike" kern="1200" baseline="0" dirty="0" err="1" smtClean="0">
                          <a:solidFill>
                            <a:schemeClr val="tx1"/>
                          </a:solidFill>
                          <a:latin typeface="Arial" panose="020B0604020202020204" pitchFamily="34" charset="0"/>
                          <a:ea typeface="+mn-ea"/>
                          <a:cs typeface="Arial" panose="020B0604020202020204" pitchFamily="34" charset="0"/>
                        </a:rPr>
                        <a:t>corect</a:t>
                      </a:r>
                      <a:r>
                        <a:rPr kumimoji="0" lang="en-GB" sz="1700" b="0" i="0" u="none" strike="noStrike" kern="1200" baseline="0" dirty="0" smtClean="0">
                          <a:solidFill>
                            <a:schemeClr val="tx1"/>
                          </a:solidFill>
                          <a:latin typeface="Arial" panose="020B0604020202020204" pitchFamily="34" charset="0"/>
                          <a:ea typeface="+mn-ea"/>
                          <a:cs typeface="Arial" panose="020B0604020202020204" pitchFamily="34" charset="0"/>
                        </a:rPr>
                        <a:t>. </a:t>
                      </a:r>
                    </a:p>
                    <a:p>
                      <a:endPar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Accept equivalents e.g. 3 hours 25 minutes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IE" sz="1700" dirty="0" smtClean="0">
                          <a:latin typeface="Arial" panose="020B0604020202020204" pitchFamily="34" charset="0"/>
                          <a:cs typeface="Arial" panose="020B0604020202020204" pitchFamily="34" charset="0"/>
                        </a:rPr>
                        <a:t>4</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IE" sz="1700" dirty="0" smtClean="0">
                          <a:latin typeface="Arial" panose="020B0604020202020204" pitchFamily="34" charset="0"/>
                          <a:cs typeface="Arial" panose="020B0604020202020204" pitchFamily="34" charset="0"/>
                        </a:rPr>
                        <a:t>(d)</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Indicative content: </a:t>
                      </a:r>
                    </a:p>
                    <a:p>
                      <a:endParaRPr kumimoji="0" lang="pt-BR"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pt-BR" sz="1800" b="0" i="0" u="none" strike="noStrike" kern="1200" baseline="0" dirty="0" smtClean="0">
                          <a:solidFill>
                            <a:schemeClr val="tx1"/>
                          </a:solidFill>
                          <a:latin typeface="Arial" panose="020B0604020202020204" pitchFamily="34" charset="0"/>
                          <a:ea typeface="+mn-ea"/>
                          <a:cs typeface="Arial" panose="020B0604020202020204" pitchFamily="34" charset="0"/>
                        </a:rPr>
                        <a:t>A – C – G – H – J </a:t>
                      </a:r>
                      <a:r>
                        <a:rPr kumimoji="0" lang="pt-BR" sz="1800" b="1" i="0" u="none" strike="noStrike" kern="1200" baseline="0" dirty="0" smtClean="0">
                          <a:solidFill>
                            <a:schemeClr val="tx1"/>
                          </a:solidFill>
                          <a:latin typeface="Arial" panose="020B0604020202020204" pitchFamily="34" charset="0"/>
                          <a:ea typeface="+mn-ea"/>
                          <a:cs typeface="Arial" panose="020B0604020202020204" pitchFamily="34" charset="0"/>
                        </a:rPr>
                        <a:t>(1) </a:t>
                      </a:r>
                      <a:endParaRPr kumimoji="0" lang="pt-BR"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endPar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or </a:t>
                      </a:r>
                      <a:endPar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endPar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Prepare ingredients, Boil fruit and sugar mix, Cool fruit mixture, Blend fruit mixture and </a:t>
                      </a:r>
                      <a:r>
                        <a:rPr kumimoji="0" lang="en-US" sz="1800" b="0" i="0" u="none" strike="noStrike" kern="1200" baseline="0" dirty="0" err="1" smtClean="0">
                          <a:solidFill>
                            <a:schemeClr val="tx1"/>
                          </a:solidFill>
                          <a:latin typeface="Arial" panose="020B0604020202020204" pitchFamily="34" charset="0"/>
                          <a:ea typeface="+mn-ea"/>
                          <a:cs typeface="Arial" panose="020B0604020202020204" pitchFamily="34" charset="0"/>
                        </a:rPr>
                        <a:t>flavourings</a:t>
                      </a: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 Fill jars, seal and package </a:t>
                      </a:r>
                      <a:r>
                        <a:rPr kumimoji="0" lang="en-US" sz="1800" b="1" i="0" u="none" strike="noStrike" kern="1200" baseline="0" dirty="0" smtClean="0">
                          <a:solidFill>
                            <a:schemeClr val="tx1"/>
                          </a:solidFill>
                          <a:latin typeface="Arial" panose="020B0604020202020204" pitchFamily="34" charset="0"/>
                          <a:ea typeface="+mn-ea"/>
                          <a:cs typeface="Arial" panose="020B0604020202020204" pitchFamily="34" charset="0"/>
                        </a:rPr>
                        <a:t>(1) </a:t>
                      </a:r>
                      <a:endPar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700" dirty="0" smtClean="0">
                          <a:latin typeface="Arial" panose="020B0604020202020204" pitchFamily="34" charset="0"/>
                          <a:cs typeface="Arial" panose="020B0604020202020204" pitchFamily="34"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For one mark.</a:t>
                      </a:r>
                    </a:p>
                    <a:p>
                      <a:endPar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Letters must be in the correct order.</a:t>
                      </a:r>
                    </a:p>
                    <a:p>
                      <a:endPar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700" b="0" i="0" u="none" strike="noStrike" kern="1200" baseline="0" dirty="0" smtClean="0">
                          <a:solidFill>
                            <a:schemeClr val="tx1"/>
                          </a:solidFill>
                          <a:latin typeface="Arial" panose="020B0604020202020204" pitchFamily="34" charset="0"/>
                          <a:ea typeface="+mn-ea"/>
                          <a:cs typeface="Arial" panose="020B0604020202020204" pitchFamily="34" charset="0"/>
                        </a:rPr>
                        <a:t>Do not award if additional tasks are identified.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29518839"/>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a:t>
            </a:r>
            <a:r>
              <a:rPr lang="en-US" sz="2800" b="1" dirty="0">
                <a:solidFill>
                  <a:srgbClr val="000000"/>
                </a:solidFill>
                <a:latin typeface="Arial" panose="020B0604020202020204" pitchFamily="34" charset="0"/>
              </a:rPr>
              <a:t>(720 GLH)</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20743677"/>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2400657"/>
          </a:xfrm>
          <a:prstGeom prst="rect">
            <a:avLst/>
          </a:prstGeom>
        </p:spPr>
        <p:txBody>
          <a:bodyPr wrap="square">
            <a:spAutoFit/>
          </a:bodyPr>
          <a:lstStyle/>
          <a:p>
            <a:pPr marL="541338" indent="-541338">
              <a:spcAft>
                <a:spcPts val="600"/>
              </a:spcAft>
              <a:buClr>
                <a:srgbClr val="00B050"/>
              </a:buClr>
              <a:buFont typeface="Wingdings 3" panose="05040102010807070707" pitchFamily="18" charset="2"/>
              <a:buChar char=""/>
            </a:pPr>
            <a:r>
              <a:rPr lang="en-US" sz="3000" dirty="0"/>
              <a:t>Each learning outcome in this unit has been given a percentage weighting. This reflects the size and demand of the content you need to cover and </a:t>
            </a:r>
            <a:r>
              <a:rPr lang="en-US" sz="3000" dirty="0" smtClean="0"/>
              <a:t>its contribution </a:t>
            </a:r>
            <a:r>
              <a:rPr lang="en-US" sz="3000" dirty="0"/>
              <a:t>to the overall understanding of this unit. See table below:</a:t>
            </a:r>
          </a:p>
        </p:txBody>
      </p:sp>
      <p:sp>
        <p:nvSpPr>
          <p:cNvPr id="14" name="Title 2"/>
          <p:cNvSpPr>
            <a:spLocks noGrp="1"/>
          </p:cNvSpPr>
          <p:nvPr>
            <p:ph type="title"/>
          </p:nvPr>
        </p:nvSpPr>
        <p:spPr>
          <a:xfrm>
            <a:off x="70266" y="72008"/>
            <a:ext cx="8859452" cy="548680"/>
          </a:xfrm>
        </p:spPr>
        <p:txBody>
          <a:bodyPr>
            <a:noAutofit/>
          </a:bodyPr>
          <a:lstStyle/>
          <a:p>
            <a:r>
              <a:rPr lang="en-US" sz="3600" dirty="0" smtClean="0"/>
              <a:t>Unit 03 – Learning Outcome (LO) Weightings</a:t>
            </a:r>
            <a:endParaRPr lang="en-US" sz="3600" dirty="0"/>
          </a:p>
        </p:txBody>
      </p:sp>
      <p:graphicFrame>
        <p:nvGraphicFramePr>
          <p:cNvPr id="3" name="Table 2"/>
          <p:cNvGraphicFramePr>
            <a:graphicFrameLocks noGrp="1"/>
          </p:cNvGraphicFramePr>
          <p:nvPr>
            <p:extLst/>
          </p:nvPr>
        </p:nvGraphicFramePr>
        <p:xfrm>
          <a:off x="323528" y="3789040"/>
          <a:ext cx="8352928" cy="2743200"/>
        </p:xfrm>
        <a:graphic>
          <a:graphicData uri="http://schemas.openxmlformats.org/drawingml/2006/table">
            <a:tbl>
              <a:tblPr firstRow="1" bandRow="1">
                <a:tableStyleId>{3B4B98B0-60AC-42C2-AFA5-B58CD77FA1E5}</a:tableStyleId>
              </a:tblPr>
              <a:tblGrid>
                <a:gridCol w="4176464"/>
                <a:gridCol w="4176464"/>
              </a:tblGrid>
              <a:tr h="412591">
                <a:tc>
                  <a:txBody>
                    <a:bodyPr/>
                    <a:lstStyle/>
                    <a:p>
                      <a:pPr algn="ctr"/>
                      <a:r>
                        <a:rPr lang="en-GB" sz="2400" b="1" dirty="0" smtClean="0">
                          <a:solidFill>
                            <a:srgbClr val="000000"/>
                          </a:solidFill>
                          <a:latin typeface="Arial" panose="020B0604020202020204" pitchFamily="34" charset="0"/>
                          <a:cs typeface="Arial" panose="020B0604020202020204" pitchFamily="34" charset="0"/>
                        </a:rPr>
                        <a:t>LO1 </a:t>
                      </a:r>
                      <a:endParaRPr lang="en-GB" sz="2400" dirty="0" smtClean="0">
                        <a:solidFill>
                          <a:srgbClr val="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400" dirty="0" smtClean="0">
                          <a:solidFill>
                            <a:srgbClr val="000000"/>
                          </a:solidFill>
                          <a:latin typeface="Arial" panose="020B0604020202020204" pitchFamily="34" charset="0"/>
                          <a:cs typeface="Arial" panose="020B0604020202020204" pitchFamily="34" charset="0"/>
                        </a:rPr>
                        <a:t>6-20% </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LO2</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6-20%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LO3</a:t>
                      </a:r>
                      <a:endParaRPr lang="en-GB" sz="2400" dirty="0" smtClean="0">
                        <a:solidFill>
                          <a:srgbClr val="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400" b="1" dirty="0" smtClean="0">
                          <a:solidFill>
                            <a:srgbClr val="000000"/>
                          </a:solidFill>
                          <a:latin typeface="Arial" panose="020B0604020202020204" pitchFamily="34" charset="0"/>
                          <a:cs typeface="Arial" panose="020B0604020202020204" pitchFamily="34" charset="0"/>
                        </a:rPr>
                        <a:t>6-15%</a:t>
                      </a:r>
                      <a:endParaRPr lang="en-GB" sz="2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2400" b="1" dirty="0" smtClean="0">
                          <a:solidFill>
                            <a:srgbClr val="000000"/>
                          </a:solidFill>
                          <a:latin typeface="Arial" panose="020B0604020202020204" pitchFamily="34" charset="0"/>
                          <a:cs typeface="Arial" panose="020B0604020202020204" pitchFamily="34" charset="0"/>
                        </a:rPr>
                        <a:t>LO4</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400" b="1" dirty="0" smtClean="0">
                          <a:solidFill>
                            <a:srgbClr val="000000"/>
                          </a:solidFill>
                          <a:latin typeface="Arial" panose="020B0604020202020204" pitchFamily="34" charset="0"/>
                          <a:cs typeface="Arial" panose="020B0604020202020204" pitchFamily="34" charset="0"/>
                        </a:rPr>
                        <a:t>8-25%</a:t>
                      </a:r>
                      <a:endParaRPr lang="en-GB" sz="2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LO5</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6-15%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latin typeface="Arial" panose="020B0604020202020204" pitchFamily="34" charset="0"/>
                          <a:cs typeface="Arial" panose="020B0604020202020204" pitchFamily="34" charset="0"/>
                        </a:rPr>
                        <a:t>LO6</a:t>
                      </a:r>
                      <a:endParaRPr lang="en-GB" sz="2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20-40%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91417184"/>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600" dirty="0" smtClean="0"/>
              <a:t>Unit 03 – Learning Outcome (LO) Weightings</a:t>
            </a:r>
            <a:endParaRPr lang="en-US" sz="3600" dirty="0"/>
          </a:p>
        </p:txBody>
      </p:sp>
      <p:sp>
        <p:nvSpPr>
          <p:cNvPr id="4" name="Rectangle 3"/>
          <p:cNvSpPr/>
          <p:nvPr/>
        </p:nvSpPr>
        <p:spPr>
          <a:xfrm>
            <a:off x="251520" y="1124744"/>
            <a:ext cx="8568952" cy="5524589"/>
          </a:xfrm>
          <a:prstGeom prst="rect">
            <a:avLst/>
          </a:prstGeom>
        </p:spPr>
        <p:txBody>
          <a:bodyPr wrap="square">
            <a:spAutoFit/>
          </a:bodyPr>
          <a:lstStyle/>
          <a:p>
            <a:pPr>
              <a:spcAft>
                <a:spcPts val="600"/>
              </a:spcAft>
            </a:pPr>
            <a:r>
              <a:rPr lang="en-GB" sz="1900" b="1" dirty="0" smtClean="0">
                <a:solidFill>
                  <a:srgbClr val="FF0000"/>
                </a:solidFill>
                <a:latin typeface="Arial" panose="020B0604020202020204" pitchFamily="34" charset="0"/>
              </a:rPr>
              <a:t>Assessment Guidance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All </a:t>
            </a:r>
            <a:r>
              <a:rPr lang="en-US" sz="1900" dirty="0">
                <a:solidFill>
                  <a:srgbClr val="000000"/>
                </a:solidFill>
                <a:latin typeface="Arial" panose="020B0604020202020204" pitchFamily="34" charset="0"/>
              </a:rPr>
              <a:t>Learning Outcomes are assessed through an externally set written examination paper, worth a maximum of 60 marks and 1 hour 30 minutes in duration.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The assessment comprises short answer questions and questions requiring more extended responses, some will be based on in tray exercises testing skills and underpinning knowledge.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is important for learners to have the opportunity to learn and apply the knowledge and skills in order to successfully achieve the unit. </a:t>
            </a:r>
          </a:p>
          <a:p>
            <a:pPr>
              <a:spcAft>
                <a:spcPts val="600"/>
              </a:spcAft>
            </a:pPr>
            <a:r>
              <a:rPr lang="en-GB" sz="1900" b="1" dirty="0" smtClean="0">
                <a:solidFill>
                  <a:srgbClr val="FF0000"/>
                </a:solidFill>
                <a:latin typeface="Arial" panose="020B0604020202020204" pitchFamily="34" charset="0"/>
              </a:rPr>
              <a:t>Synoptic Learning And Assessment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Ten </a:t>
            </a:r>
            <a:r>
              <a:rPr lang="en-US" sz="1900" dirty="0">
                <a:solidFill>
                  <a:srgbClr val="000000"/>
                </a:solidFill>
                <a:latin typeface="Arial" panose="020B0604020202020204" pitchFamily="34" charset="0"/>
              </a:rPr>
              <a:t>per cent of the marks in the examination for this unit will be allocated to synoptic application of knowledge. There’ll be questions that draw on knowledge and understanding from Unit 1 The business environment that then has to be applied in the context of this unit.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will be possible for learners to make connections between other units over and above the unit containing the key tasks for synoptic assessment, please see section 6 of the centre handbook for more detail. </a:t>
            </a:r>
            <a:endParaRPr lang="en-GB" sz="1900" dirty="0"/>
          </a:p>
        </p:txBody>
      </p:sp>
    </p:spTree>
    <p:extLst>
      <p:ext uri="{BB962C8B-B14F-4D97-AF65-F5344CB8AC3E}">
        <p14:creationId xmlns:p14="http://schemas.microsoft.com/office/powerpoint/2010/main" val="443216553"/>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2060835012"/>
              </p:ext>
            </p:extLst>
          </p:nvPr>
        </p:nvGraphicFramePr>
        <p:xfrm>
          <a:off x="7164288" y="1052736"/>
          <a:ext cx="1656184" cy="5462673"/>
        </p:xfrm>
        <a:graphic>
          <a:graphicData uri="http://schemas.openxmlformats.org/drawingml/2006/table">
            <a:tbl>
              <a:tblPr firstRow="1" firstCol="1" lastRow="1" lastCol="1" bandRow="1" bandCol="1">
                <a:tableStyleId>{2D5ABB26-0587-4C30-8999-92F81FD0307C}</a:tableStyleId>
              </a:tblPr>
              <a:tblGrid>
                <a:gridCol w="1656184"/>
              </a:tblGrid>
              <a:tr h="360040">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many spare chairs are there in the room right now or at peak.</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When a teacher loses the use of their laptop, how does the lesson dynamic change.</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restricted would you be without the use of Google.</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much IT equipment there is in the class right now.</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Could you do this subject, including homework, without IT.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740033"/>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700" dirty="0" smtClean="0"/>
              <a:t>Resource Management is the </a:t>
            </a:r>
            <a:r>
              <a:rPr lang="en-US" sz="1700" dirty="0"/>
              <a:t>process of using a company's resources in the most efficient way possible. These resources can include tangible resources such as goods and equipment, financial resources, and labor resources such as employees</a:t>
            </a:r>
            <a:r>
              <a:rPr lang="en-US" sz="1700" dirty="0" smtClean="0"/>
              <a:t>. In any business there will be </a:t>
            </a:r>
            <a:r>
              <a:rPr lang="en-US" sz="1700" dirty="0"/>
              <a:t>issues and key tasks involved in </a:t>
            </a:r>
            <a:r>
              <a:rPr lang="en-US" sz="1700" dirty="0" smtClean="0"/>
              <a:t>resource management. These include:</a:t>
            </a:r>
            <a:endParaRPr lang="en-US" sz="1700" dirty="0"/>
          </a:p>
          <a:p>
            <a:pPr marL="541338" lvl="1" indent="-180975">
              <a:spcAft>
                <a:spcPts val="600"/>
              </a:spcAft>
              <a:buClr>
                <a:srgbClr val="00B050"/>
              </a:buClr>
              <a:buFont typeface="Arial" panose="020B0604020202020204" pitchFamily="34" charset="0"/>
              <a:buChar char="•"/>
            </a:pPr>
            <a:r>
              <a:rPr lang="en-US" sz="1700" b="1" dirty="0" smtClean="0"/>
              <a:t>The </a:t>
            </a:r>
            <a:r>
              <a:rPr lang="en-US" sz="1700" b="1" dirty="0"/>
              <a:t>management of physical resources </a:t>
            </a:r>
            <a:r>
              <a:rPr lang="en-US" sz="1700" dirty="0"/>
              <a:t>(</a:t>
            </a:r>
            <a:r>
              <a:rPr lang="en-US" sz="1700" dirty="0" smtClean="0"/>
              <a:t>e.g</a:t>
            </a:r>
            <a:r>
              <a:rPr lang="en-US" sz="1700" dirty="0"/>
              <a:t>. </a:t>
            </a:r>
            <a:r>
              <a:rPr lang="en-US" sz="1700" dirty="0" smtClean="0"/>
              <a:t>rooms, furniture</a:t>
            </a:r>
            <a:r>
              <a:rPr lang="en-US" sz="1700" dirty="0"/>
              <a:t>, equipment</a:t>
            </a:r>
            <a:r>
              <a:rPr lang="en-US" sz="1700" dirty="0" smtClean="0"/>
              <a:t>) – Having the right place, the right people and the right equipment can make all the difference to the quality of a job being done. Kaizen manages the work environment, making everything close to the workers, physical resource management tries to do the same for equipment and rooms. Without adequate resources then time gets lost, work suffers, performance is not at its peak.</a:t>
            </a:r>
            <a:endParaRPr lang="en-US" sz="1700" dirty="0"/>
          </a:p>
          <a:p>
            <a:pPr marL="541338" lvl="1" indent="-180975">
              <a:spcAft>
                <a:spcPts val="600"/>
              </a:spcAft>
              <a:buClr>
                <a:srgbClr val="00B050"/>
              </a:buClr>
              <a:buFont typeface="Arial" panose="020B0604020202020204" pitchFamily="34" charset="0"/>
              <a:buChar char="•"/>
            </a:pPr>
            <a:r>
              <a:rPr lang="en-US" sz="1700" b="1" dirty="0" smtClean="0"/>
              <a:t>The </a:t>
            </a:r>
            <a:r>
              <a:rPr lang="en-US" sz="1700" b="1" dirty="0"/>
              <a:t>management of IT resources </a:t>
            </a:r>
            <a:r>
              <a:rPr lang="en-US" sz="1700" dirty="0"/>
              <a:t>(</a:t>
            </a:r>
            <a:r>
              <a:rPr lang="en-US" sz="1700" dirty="0" smtClean="0"/>
              <a:t>e.g. computers, projectors</a:t>
            </a:r>
            <a:r>
              <a:rPr lang="en-US" sz="1700" dirty="0"/>
              <a:t>, printers) </a:t>
            </a:r>
            <a:r>
              <a:rPr lang="en-US" sz="1700" dirty="0" smtClean="0"/>
              <a:t>– Similar to the physical resources, IT equipment is used to enhance work, not replace it, the management of these resources makes it more effective to the job. On a bigger scale, the management of an IT infrastructure, the availability of the network, of other technologies help a business work more effectively.</a:t>
            </a:r>
            <a:endParaRPr lang="en-US" sz="1700" dirty="0"/>
          </a:p>
        </p:txBody>
      </p:sp>
      <p:sp>
        <p:nvSpPr>
          <p:cNvPr id="14" name="Title 2"/>
          <p:cNvSpPr>
            <a:spLocks noGrp="1"/>
          </p:cNvSpPr>
          <p:nvPr>
            <p:ph type="title"/>
          </p:nvPr>
        </p:nvSpPr>
        <p:spPr>
          <a:xfrm>
            <a:off x="70266" y="72008"/>
            <a:ext cx="8859452" cy="548680"/>
          </a:xfrm>
        </p:spPr>
        <p:txBody>
          <a:bodyPr>
            <a:noAutofit/>
          </a:bodyPr>
          <a:lstStyle/>
          <a:p>
            <a:r>
              <a:rPr lang="en-US" sz="3600" dirty="0" smtClean="0"/>
              <a:t>5.1 – The Issues with Resource Management</a:t>
            </a:r>
            <a:endParaRPr lang="en-US" sz="3600" dirty="0"/>
          </a:p>
        </p:txBody>
      </p:sp>
    </p:spTree>
    <p:extLst>
      <p:ext uri="{BB962C8B-B14F-4D97-AF65-F5344CB8AC3E}">
        <p14:creationId xmlns:p14="http://schemas.microsoft.com/office/powerpoint/2010/main" val="3086185207"/>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696745" cy="5809283"/>
          </a:xfrm>
          <a:prstGeom prst="rect">
            <a:avLst/>
          </a:prstGeom>
        </p:spPr>
        <p:txBody>
          <a:bodyPr wrap="square">
            <a:spAutoFit/>
          </a:bodyPr>
          <a:lstStyle/>
          <a:p>
            <a:pPr marL="271463" lvl="1" indent="-271463">
              <a:spcAft>
                <a:spcPts val="600"/>
              </a:spcAft>
              <a:buClr>
                <a:srgbClr val="00B050"/>
              </a:buClr>
              <a:buFont typeface="Arial" panose="020B0604020202020204" pitchFamily="34" charset="0"/>
              <a:buChar char="•"/>
            </a:pPr>
            <a:r>
              <a:rPr lang="en-US" sz="1550" b="1" dirty="0" smtClean="0"/>
              <a:t>Inventory management</a:t>
            </a:r>
            <a:r>
              <a:rPr lang="en-US" sz="1550" dirty="0" smtClean="0"/>
              <a:t> – this is managing the stock so that there is always stock available for sale to the customers as well as reduced stock to reduce </a:t>
            </a:r>
            <a:r>
              <a:rPr lang="en-US" sz="1550" dirty="0"/>
              <a:t>wastage. A manufacturing business may hold stocks of raw materials and components, of work in progress or of finished products. Managing stocks is an important part of running the business. In smaller firms the process of visiting a stock room to pick up parts and raw materials may still prevail. </a:t>
            </a:r>
          </a:p>
          <a:p>
            <a:pPr marL="541338" lvl="1" indent="-269875">
              <a:spcAft>
                <a:spcPts val="600"/>
              </a:spcAft>
              <a:buClr>
                <a:srgbClr val="00B050"/>
              </a:buClr>
              <a:buFont typeface="Courier New" panose="02070309020205020404" pitchFamily="49" charset="0"/>
              <a:buChar char="o"/>
            </a:pPr>
            <a:r>
              <a:rPr lang="en-US" sz="1550" b="1" dirty="0" smtClean="0"/>
              <a:t>Stock </a:t>
            </a:r>
            <a:r>
              <a:rPr lang="en-US" sz="1550" b="1" dirty="0"/>
              <a:t>control charts </a:t>
            </a:r>
            <a:r>
              <a:rPr lang="en-US" sz="1550" dirty="0"/>
              <a:t>- A popular method of implementing stock control is through the use of stock control charts and algorithms that automate the process. An example of a traditional stock control chart is shown below: The key parts of the stock control chart are: Maximum level. Max level of stock a business can or wants to hold.</a:t>
            </a:r>
          </a:p>
          <a:p>
            <a:pPr marL="541338" lvl="1" indent="-269875">
              <a:spcAft>
                <a:spcPts val="600"/>
              </a:spcAft>
              <a:buClr>
                <a:srgbClr val="00B050"/>
              </a:buClr>
              <a:buFont typeface="Courier New" panose="02070309020205020404" pitchFamily="49" charset="0"/>
              <a:buChar char="o"/>
            </a:pPr>
            <a:r>
              <a:rPr lang="en-US" sz="1550" b="1" dirty="0" smtClean="0"/>
              <a:t>Electronic </a:t>
            </a:r>
            <a:r>
              <a:rPr lang="en-US" sz="1550" b="1" dirty="0"/>
              <a:t>Point of Sale </a:t>
            </a:r>
            <a:r>
              <a:rPr lang="en-US" sz="1550" dirty="0"/>
              <a:t>(EPOS) data – </a:t>
            </a:r>
            <a:r>
              <a:rPr lang="en-US" sz="1550" dirty="0" err="1"/>
              <a:t>EPoS</a:t>
            </a:r>
            <a:r>
              <a:rPr lang="en-US" sz="1550" dirty="0"/>
              <a:t> Systems, provide a fast and efficient way of dealing with customers. They handle the calculations involved in sales (totals and change</a:t>
            </a:r>
            <a:r>
              <a:rPr lang="en-US" sz="1550" dirty="0" smtClean="0"/>
              <a:t>) and </a:t>
            </a:r>
            <a:r>
              <a:rPr lang="en-US" sz="1550" dirty="0"/>
              <a:t>issue </a:t>
            </a:r>
            <a:r>
              <a:rPr lang="en-US" sz="1550" dirty="0" smtClean="0"/>
              <a:t>receipts. Analyzing EPOS data </a:t>
            </a:r>
            <a:r>
              <a:rPr lang="en-US" sz="1550" dirty="0"/>
              <a:t>helps evaluating the sales impact and Return on Investment (</a:t>
            </a:r>
            <a:r>
              <a:rPr lang="en-US" sz="1550" dirty="0" err="1"/>
              <a:t>RoI</a:t>
            </a:r>
            <a:r>
              <a:rPr lang="en-US" sz="1550" dirty="0"/>
              <a:t>) of your sales and marketing activities</a:t>
            </a:r>
            <a:r>
              <a:rPr lang="en-US" sz="1550" dirty="0" smtClean="0"/>
              <a:t>. This benefits stock control, reduces wastage and tracks stock loss.</a:t>
            </a:r>
            <a:endParaRPr lang="en-US" sz="1550" dirty="0"/>
          </a:p>
          <a:p>
            <a:pPr marL="541338" lvl="1" indent="-269875">
              <a:spcAft>
                <a:spcPts val="600"/>
              </a:spcAft>
              <a:buClr>
                <a:srgbClr val="00B050"/>
              </a:buClr>
              <a:buFont typeface="Courier New" panose="02070309020205020404" pitchFamily="49" charset="0"/>
              <a:buChar char="o"/>
            </a:pPr>
            <a:r>
              <a:rPr lang="en-US" sz="1550" b="1" dirty="0" smtClean="0"/>
              <a:t>Radio-frequency </a:t>
            </a:r>
            <a:r>
              <a:rPr lang="en-US" sz="1550" b="1" dirty="0"/>
              <a:t>Identification </a:t>
            </a:r>
            <a:r>
              <a:rPr lang="en-US" sz="1550" dirty="0"/>
              <a:t>(RFID) </a:t>
            </a:r>
            <a:r>
              <a:rPr lang="en-US" sz="1550" dirty="0" smtClean="0"/>
              <a:t>– This is a tracking system that is placed on goods to make sure they reach their destination. The data stored on this is minimal but it can be used to interpret how long the goods took to arrive, whether there was a detour, whether the data.</a:t>
            </a:r>
            <a:endParaRPr lang="en-US" sz="1550" dirty="0"/>
          </a:p>
        </p:txBody>
      </p:sp>
      <p:sp>
        <p:nvSpPr>
          <p:cNvPr id="14" name="Title 2"/>
          <p:cNvSpPr>
            <a:spLocks noGrp="1"/>
          </p:cNvSpPr>
          <p:nvPr>
            <p:ph type="title"/>
          </p:nvPr>
        </p:nvSpPr>
        <p:spPr>
          <a:xfrm>
            <a:off x="70266" y="72008"/>
            <a:ext cx="8859452" cy="548680"/>
          </a:xfrm>
        </p:spPr>
        <p:txBody>
          <a:bodyPr>
            <a:noAutofit/>
          </a:bodyPr>
          <a:lstStyle/>
          <a:p>
            <a:r>
              <a:rPr lang="en-US" sz="3600" dirty="0" smtClean="0"/>
              <a:t>5.1 – The Issues with Resource Management</a:t>
            </a:r>
            <a:endParaRPr lang="en-US" sz="3600" dirty="0"/>
          </a:p>
        </p:txBody>
      </p:sp>
      <p:pic>
        <p:nvPicPr>
          <p:cNvPr id="1026" name="Picture 2" descr="Image resul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948264" y="1052736"/>
            <a:ext cx="1872208" cy="97396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epo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264" y="2179290"/>
            <a:ext cx="1843683" cy="134427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epos dat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8263" y="3676157"/>
            <a:ext cx="1843683" cy="103633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rfid chip"/>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948263" y="4865088"/>
            <a:ext cx="1843683" cy="17514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9887883"/>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6DD945F-B7B0-4691-A0D0-E2EAD6DA23B3}">
  <ds:schemaRefs>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www.w3.org/XML/1998/namespace"/>
    <ds:schemaRef ds:uri="http://purl.org/dc/terms/"/>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Enderoth</Template>
  <TotalTime>52321</TotalTime>
  <Words>8669</Words>
  <Application>Microsoft Office PowerPoint</Application>
  <PresentationFormat>On-screen Show (4:3)</PresentationFormat>
  <Paragraphs>620</Paragraphs>
  <Slides>45</Slides>
  <Notes>45</Notes>
  <HiddenSlides>0</HiddenSlides>
  <MMClips>3</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45</vt:i4>
      </vt:variant>
    </vt:vector>
  </HeadingPairs>
  <TitlesOfParts>
    <vt:vector size="56" baseType="lpstr">
      <vt:lpstr>Arial</vt:lpstr>
      <vt:lpstr>Calibri</vt:lpstr>
      <vt:lpstr>Courier New</vt:lpstr>
      <vt:lpstr>Lucida Sans Unicode</vt:lpstr>
      <vt:lpstr>MyriadPro-Bold</vt:lpstr>
      <vt:lpstr>MyriadPro-BoldIt</vt:lpstr>
      <vt:lpstr>Times New Roman</vt:lpstr>
      <vt:lpstr>Verdana</vt:lpstr>
      <vt:lpstr>Wingdings 2</vt:lpstr>
      <vt:lpstr>Wingdings 3</vt:lpstr>
      <vt:lpstr>Enderoth</vt:lpstr>
      <vt:lpstr>PowerPoint Presentation</vt:lpstr>
      <vt:lpstr>Calculating the Points</vt:lpstr>
      <vt:lpstr>Qualification Grade Table - Diploma</vt:lpstr>
      <vt:lpstr>Qualification Grade Table – Foundation Diploma</vt:lpstr>
      <vt:lpstr>Qualification Grade Table – Technical Diploma</vt:lpstr>
      <vt:lpstr>Unit 03 – Learning Outcome (LO) Weightings</vt:lpstr>
      <vt:lpstr>Unit 03 – Learning Outcome (LO) Weightings</vt:lpstr>
      <vt:lpstr>5.1 – The Issues with Resource Management</vt:lpstr>
      <vt:lpstr>5.1 – The Issues with Resource Management</vt:lpstr>
      <vt:lpstr>5.1 – The Issues with Resource Management</vt:lpstr>
      <vt:lpstr>5.1 – The Issues with Resource Management</vt:lpstr>
      <vt:lpstr>5.1 – The Issues with Resource Management</vt:lpstr>
      <vt:lpstr>5.1 – The Issues with Resource Management</vt:lpstr>
      <vt:lpstr>5.1 – The Issues with Resource Management</vt:lpstr>
      <vt:lpstr>5.1 – The Issues with Resource Management</vt:lpstr>
      <vt:lpstr>5.2 – Project Management Tools</vt:lpstr>
      <vt:lpstr>5.2 – Project Management Tools - Gantt</vt:lpstr>
      <vt:lpstr>5.2 – Project Management Tools – Project Plan</vt:lpstr>
      <vt:lpstr>5.2 – Project Management Tools – Project Plan</vt:lpstr>
      <vt:lpstr>5.2 – Project Management Tools – Risk Register</vt:lpstr>
      <vt:lpstr>5.2 – Project Management Tools – Risk Register</vt:lpstr>
      <vt:lpstr>5.3 – How to Use Critical Path Analysis</vt:lpstr>
      <vt:lpstr>5.3 – How to Use Critical Path Analysis</vt:lpstr>
      <vt:lpstr>5.3 – How to Use Critical Path Analysis</vt:lpstr>
      <vt:lpstr>5.4 – How To Use Change Management</vt:lpstr>
      <vt:lpstr>5.4 – How To Use Change Management</vt:lpstr>
      <vt:lpstr>5.4 – How To Use Change Management</vt:lpstr>
      <vt:lpstr>5.5 – Contingency Management</vt:lpstr>
      <vt:lpstr>5.5 – Contingency Management</vt:lpstr>
      <vt:lpstr>5.5 – Contingency Management</vt:lpstr>
      <vt:lpstr>5.5 – Contingency Management</vt:lpstr>
      <vt:lpstr>5.5 – Contingency Management</vt:lpstr>
      <vt:lpstr>5.5 – Contingency Management – How to Create</vt:lpstr>
      <vt:lpstr>5.5 – Contingency Management – How to Create</vt:lpstr>
      <vt:lpstr>5 – Exam Questions – June 2016</vt:lpstr>
      <vt:lpstr>5 – Exam Questions – June 2016</vt:lpstr>
      <vt:lpstr>5 – Exam Questions – June 2016</vt:lpstr>
      <vt:lpstr>5 – Exam Questions – June 2016</vt:lpstr>
      <vt:lpstr>5 – Exam Questions – June 2016</vt:lpstr>
      <vt:lpstr>5 – Exam Questions – June 2016</vt:lpstr>
      <vt:lpstr>5 – Exam Questions – June 2016</vt:lpstr>
      <vt:lpstr>5 – Exam Questions – June 2016</vt:lpstr>
      <vt:lpstr>5 – Exam Questions – June 2016</vt:lpstr>
      <vt:lpstr>5 – Exam Questions – 2016 – Markscheme Answers</vt:lpstr>
      <vt:lpstr>5 – Exam Questions – 2016 – Markscheme Answers</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03 - LO5 - Cambridge Technicals</dc:title>
  <dc:subject>eBusiness</dc:subject>
  <dc:creator>Enderoth</dc:creator>
  <cp:lastModifiedBy>Stephen Rafferty</cp:lastModifiedBy>
  <cp:revision>1667</cp:revision>
  <cp:lastPrinted>2014-01-22T18:25:48Z</cp:lastPrinted>
  <dcterms:created xsi:type="dcterms:W3CDTF">2008-03-12T11:01:44Z</dcterms:created>
  <dcterms:modified xsi:type="dcterms:W3CDTF">2017-07-13T17:08:57Z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